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28803600" cy="42483088"/>
  <p:notesSz cx="6858000" cy="9144000"/>
  <p:defaultTextStyle>
    <a:defPPr>
      <a:defRPr lang="es-ES"/>
    </a:defPPr>
    <a:lvl1pPr marL="0" algn="l" defTabSz="2066745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66745" algn="l" defTabSz="2066745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33495" algn="l" defTabSz="2066745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200241" algn="l" defTabSz="2066745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66986" algn="l" defTabSz="2066745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333731" algn="l" defTabSz="2066745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400477" algn="l" defTabSz="2066745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67231" algn="l" defTabSz="2066745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533977" algn="l" defTabSz="2066745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381">
          <p15:clr>
            <a:srgbClr val="A4A3A4"/>
          </p15:clr>
        </p15:guide>
        <p15:guide id="2" pos="94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FC0"/>
    <a:srgbClr val="1B4619"/>
    <a:srgbClr val="00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353" autoAdjust="0"/>
    <p:restoredTop sz="97622" autoAdjust="0"/>
  </p:normalViewPr>
  <p:slideViewPr>
    <p:cSldViewPr snapToGrid="0" snapToObjects="1">
      <p:cViewPr>
        <p:scale>
          <a:sx n="23" d="100"/>
          <a:sy n="23" d="100"/>
        </p:scale>
        <p:origin x="-869" y="3816"/>
      </p:cViewPr>
      <p:guideLst>
        <p:guide orient="horz" pos="13381"/>
        <p:guide pos="9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bp1.12:Desktop:TESIS%20ISA:A&#241;o%201%202018-2019:SACI:microvinifacion%20sac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bp1.12:Desktop:TESIS%20ISA:A&#241;o%201%202018-2019:SACI-11xS.uvarum:microvinificacion%20SACI-11U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bp1.12:Desktop:TESIS%20ISA:A&#241;o%201%202018-2019:SACI-11xS.uvarum:microvinificacion%20SACI-11U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bp1.12:Desktop:TESIS%20ISA:A&#241;o%201%202018-2019:SACI-11xS.uvarum:Resultados%20h&#237;brido%20saci-11u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bp1.12:Desktop:TESIS%20ISA:A&#241;o%202%202019-2020:H&#237;bridos:HyPr%20Sac4%20x%20AY2:Estabilizaci&#243;n%20Hibrido%20HyP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bp1.12:Desktop:TESIS%20ISA:A&#241;o%202%202019-2020:H&#237;bridos:HyPr%20Sac4%20x%20AY2:Estabilizaci&#243;n%20Hibrido%20HyP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latin typeface="Helvetica"/>
                <a:cs typeface="Helvetica"/>
              </a:defRPr>
            </a:pPr>
            <a:r>
              <a:rPr lang="es-ES">
                <a:latin typeface="Helvetica"/>
                <a:cs typeface="Helvetica"/>
              </a:rPr>
              <a:t>Crecimiento en MS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Hoja1!$B$14</c:f>
              <c:strCache>
                <c:ptCount val="1"/>
                <c:pt idx="0">
                  <c:v>SACI-10</c:v>
                </c:pt>
              </c:strCache>
            </c:strRef>
          </c:tx>
          <c:spPr>
            <a:ln w="38100"/>
          </c:spPr>
          <c:cat>
            <c:numRef>
              <c:f>Hoja1!$C$13:$H$13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Hoja1!$C$14:$H$14</c:f>
              <c:numCache>
                <c:formatCode>General</c:formatCode>
                <c:ptCount val="6"/>
                <c:pt idx="0">
                  <c:v>1000000</c:v>
                </c:pt>
                <c:pt idx="1">
                  <c:v>214000000</c:v>
                </c:pt>
                <c:pt idx="2">
                  <c:v>334000000</c:v>
                </c:pt>
                <c:pt idx="3">
                  <c:v>336000000</c:v>
                </c:pt>
                <c:pt idx="4">
                  <c:v>356000000</c:v>
                </c:pt>
                <c:pt idx="5">
                  <c:v>322000000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Hoja1!$B$15</c:f>
              <c:strCache>
                <c:ptCount val="1"/>
                <c:pt idx="0">
                  <c:v>SACI-11</c:v>
                </c:pt>
              </c:strCache>
            </c:strRef>
          </c:tx>
          <c:spPr>
            <a:ln w="38100"/>
          </c:spPr>
          <c:cat>
            <c:numRef>
              <c:f>Hoja1!$C$13:$H$13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Hoja1!$C$15:$H$15</c:f>
              <c:numCache>
                <c:formatCode>General</c:formatCode>
                <c:ptCount val="6"/>
                <c:pt idx="0">
                  <c:v>1000000</c:v>
                </c:pt>
                <c:pt idx="1">
                  <c:v>294000000</c:v>
                </c:pt>
                <c:pt idx="2">
                  <c:v>282000000</c:v>
                </c:pt>
                <c:pt idx="3">
                  <c:v>332000000</c:v>
                </c:pt>
                <c:pt idx="4">
                  <c:v>331000000</c:v>
                </c:pt>
                <c:pt idx="5">
                  <c:v>303000000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Hoja1!$B$16</c:f>
              <c:strCache>
                <c:ptCount val="1"/>
                <c:pt idx="0">
                  <c:v>SACI-12</c:v>
                </c:pt>
              </c:strCache>
            </c:strRef>
          </c:tx>
          <c:spPr>
            <a:ln w="38100"/>
          </c:spPr>
          <c:cat>
            <c:numRef>
              <c:f>Hoja1!$C$13:$H$13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Hoja1!$C$16:$H$16</c:f>
              <c:numCache>
                <c:formatCode>General</c:formatCode>
                <c:ptCount val="6"/>
                <c:pt idx="0">
                  <c:v>1000000</c:v>
                </c:pt>
                <c:pt idx="1">
                  <c:v>219000000</c:v>
                </c:pt>
                <c:pt idx="2">
                  <c:v>287000000</c:v>
                </c:pt>
                <c:pt idx="3">
                  <c:v>334000000</c:v>
                </c:pt>
                <c:pt idx="4">
                  <c:v>300000000</c:v>
                </c:pt>
                <c:pt idx="5">
                  <c:v>308000000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447552"/>
        <c:axId val="107347968"/>
      </c:lineChart>
      <c:catAx>
        <c:axId val="103447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Helvetica"/>
                    <a:cs typeface="Helvetica"/>
                  </a:defRPr>
                </a:pPr>
                <a:r>
                  <a:rPr lang="es-ES" sz="1400" dirty="0" smtClean="0">
                    <a:latin typeface="Helvetica"/>
                    <a:cs typeface="Helvetica"/>
                  </a:rPr>
                  <a:t>t </a:t>
                </a:r>
                <a:r>
                  <a:rPr lang="es-ES" sz="1400" dirty="0">
                    <a:latin typeface="Helvetica"/>
                    <a:cs typeface="Helvetica"/>
                  </a:rPr>
                  <a:t>(días)</a:t>
                </a:r>
              </a:p>
            </c:rich>
          </c:tx>
          <c:layout>
            <c:manualLayout>
              <c:xMode val="edge"/>
              <c:yMode val="edge"/>
              <c:x val="0.75274587568055695"/>
              <c:y val="0.849673004315763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Helvetica"/>
                <a:cs typeface="Helvetica"/>
              </a:defRPr>
            </a:pPr>
            <a:endParaRPr lang="es-ES"/>
          </a:p>
        </c:txPr>
        <c:crossAx val="107347968"/>
        <c:crosses val="autoZero"/>
        <c:auto val="1"/>
        <c:lblAlgn val="ctr"/>
        <c:lblOffset val="100"/>
        <c:noMultiLvlLbl val="0"/>
      </c:catAx>
      <c:valAx>
        <c:axId val="1073479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Helvetica"/>
                    <a:cs typeface="Helvetica"/>
                  </a:defRPr>
                </a:pPr>
                <a:r>
                  <a:rPr lang="es-ES" sz="1400">
                    <a:latin typeface="Helvetica"/>
                    <a:cs typeface="Helvetica"/>
                  </a:rPr>
                  <a:t>Nº</a:t>
                </a:r>
                <a:r>
                  <a:rPr lang="es-ES" sz="1400" baseline="0">
                    <a:latin typeface="Helvetica"/>
                    <a:cs typeface="Helvetica"/>
                  </a:rPr>
                  <a:t> células/ml</a:t>
                </a:r>
                <a:endParaRPr lang="es-ES" sz="1400">
                  <a:latin typeface="Helvetica"/>
                  <a:cs typeface="Helvetica"/>
                </a:endParaRPr>
              </a:p>
            </c:rich>
          </c:tx>
          <c:layout>
            <c:manualLayout>
              <c:xMode val="edge"/>
              <c:yMode val="edge"/>
              <c:x val="1.3009340433269101E-2"/>
              <c:y val="0.36215162681179802"/>
            </c:manualLayout>
          </c:layout>
          <c:overlay val="0"/>
        </c:title>
        <c:numFmt formatCode="0.E+0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Helvetica"/>
                <a:cs typeface="Helvetica"/>
              </a:defRPr>
            </a:pPr>
            <a:endParaRPr lang="es-ES"/>
          </a:p>
        </c:txPr>
        <c:crossAx val="1034475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Helvetica"/>
              <a:cs typeface="Helvetica"/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latin typeface="Helvetica"/>
                <a:cs typeface="Helvetica"/>
              </a:defRPr>
            </a:pPr>
            <a:r>
              <a:rPr lang="es-ES">
                <a:latin typeface="Helvetica"/>
                <a:cs typeface="Helvetica"/>
              </a:rPr>
              <a:t>Crecimiento en MS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Hoja1!$B$17</c:f>
              <c:strCache>
                <c:ptCount val="1"/>
                <c:pt idx="0">
                  <c:v>SACI-11</c:v>
                </c:pt>
              </c:strCache>
            </c:strRef>
          </c:tx>
          <c:spPr>
            <a:ln w="38100"/>
          </c:spPr>
          <c:cat>
            <c:numRef>
              <c:f>Hoja1!$C$16:$H$16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6</c:v>
                </c:pt>
              </c:numCache>
            </c:numRef>
          </c:cat>
          <c:val>
            <c:numRef>
              <c:f>Hoja1!$C$17:$H$17</c:f>
              <c:numCache>
                <c:formatCode>General</c:formatCode>
                <c:ptCount val="6"/>
                <c:pt idx="0">
                  <c:v>1000000</c:v>
                </c:pt>
                <c:pt idx="1">
                  <c:v>316000000</c:v>
                </c:pt>
                <c:pt idx="2">
                  <c:v>374000000</c:v>
                </c:pt>
                <c:pt idx="3">
                  <c:v>378000000</c:v>
                </c:pt>
                <c:pt idx="4">
                  <c:v>386000000</c:v>
                </c:pt>
                <c:pt idx="5">
                  <c:v>379000000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Hoja1!$B$18</c:f>
              <c:strCache>
                <c:ptCount val="1"/>
                <c:pt idx="0">
                  <c:v>SU</c:v>
                </c:pt>
              </c:strCache>
            </c:strRef>
          </c:tx>
          <c:spPr>
            <a:ln w="38100"/>
          </c:spPr>
          <c:cat>
            <c:numRef>
              <c:f>Hoja1!$C$16:$H$16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6</c:v>
                </c:pt>
              </c:numCache>
            </c:numRef>
          </c:cat>
          <c:val>
            <c:numRef>
              <c:f>Hoja1!$C$18:$H$18</c:f>
              <c:numCache>
                <c:formatCode>General</c:formatCode>
                <c:ptCount val="6"/>
                <c:pt idx="0">
                  <c:v>1000000</c:v>
                </c:pt>
                <c:pt idx="1">
                  <c:v>5000000</c:v>
                </c:pt>
                <c:pt idx="2">
                  <c:v>6000000</c:v>
                </c:pt>
                <c:pt idx="3">
                  <c:v>417000000</c:v>
                </c:pt>
                <c:pt idx="4">
                  <c:v>429000000</c:v>
                </c:pt>
                <c:pt idx="5">
                  <c:v>368000000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Hoja1!$B$19</c:f>
              <c:strCache>
                <c:ptCount val="1"/>
                <c:pt idx="0">
                  <c:v>SACI-11U</c:v>
                </c:pt>
              </c:strCache>
            </c:strRef>
          </c:tx>
          <c:spPr>
            <a:ln w="38100"/>
          </c:spPr>
          <c:cat>
            <c:numRef>
              <c:f>Hoja1!$C$16:$H$16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6</c:v>
                </c:pt>
              </c:numCache>
            </c:numRef>
          </c:cat>
          <c:val>
            <c:numRef>
              <c:f>Hoja1!$C$19:$H$19</c:f>
              <c:numCache>
                <c:formatCode>General</c:formatCode>
                <c:ptCount val="6"/>
                <c:pt idx="0">
                  <c:v>1000000</c:v>
                </c:pt>
                <c:pt idx="1">
                  <c:v>281000000</c:v>
                </c:pt>
                <c:pt idx="2">
                  <c:v>300000000</c:v>
                </c:pt>
                <c:pt idx="3">
                  <c:v>322000000</c:v>
                </c:pt>
                <c:pt idx="4">
                  <c:v>263000000</c:v>
                </c:pt>
                <c:pt idx="5">
                  <c:v>255000000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429888"/>
        <c:axId val="107349696"/>
      </c:lineChart>
      <c:catAx>
        <c:axId val="107429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Helvetica"/>
                    <a:cs typeface="Helvetica"/>
                  </a:defRPr>
                </a:pPr>
                <a:r>
                  <a:rPr lang="es-ES" sz="1400" dirty="0" smtClean="0">
                    <a:latin typeface="Helvetica"/>
                    <a:cs typeface="Helvetica"/>
                  </a:rPr>
                  <a:t>t </a:t>
                </a:r>
                <a:r>
                  <a:rPr lang="es-ES" sz="1400" dirty="0">
                    <a:latin typeface="Helvetica"/>
                    <a:cs typeface="Helvetica"/>
                  </a:rPr>
                  <a:t>(días)</a:t>
                </a:r>
              </a:p>
            </c:rich>
          </c:tx>
          <c:layout>
            <c:manualLayout>
              <c:xMode val="edge"/>
              <c:yMode val="edge"/>
              <c:x val="0.78580394219248195"/>
              <c:y val="0.861734000423990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107349696"/>
        <c:crosses val="autoZero"/>
        <c:auto val="1"/>
        <c:lblAlgn val="ctr"/>
        <c:lblOffset val="100"/>
        <c:noMultiLvlLbl val="0"/>
      </c:catAx>
      <c:valAx>
        <c:axId val="107349696"/>
        <c:scaling>
          <c:orientation val="minMax"/>
          <c:min val="100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Helvetica"/>
                    <a:cs typeface="Helvetica"/>
                  </a:defRPr>
                </a:pPr>
                <a:r>
                  <a:rPr lang="es-ES" sz="1400">
                    <a:latin typeface="Helvetica"/>
                    <a:cs typeface="Helvetica"/>
                  </a:rPr>
                  <a:t>Nº</a:t>
                </a:r>
                <a:r>
                  <a:rPr lang="es-ES" sz="1400" baseline="0">
                    <a:latin typeface="Helvetica"/>
                    <a:cs typeface="Helvetica"/>
                  </a:rPr>
                  <a:t> células/ml</a:t>
                </a:r>
              </a:p>
            </c:rich>
          </c:tx>
          <c:layout>
            <c:manualLayout>
              <c:xMode val="edge"/>
              <c:yMode val="edge"/>
              <c:x val="1.6872474941127199E-2"/>
              <c:y val="0.377239849726906"/>
            </c:manualLayout>
          </c:layout>
          <c:overlay val="0"/>
        </c:title>
        <c:numFmt formatCode="0.E+0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Helvetica"/>
                <a:cs typeface="Helvetica"/>
              </a:defRPr>
            </a:pPr>
            <a:endParaRPr lang="es-ES"/>
          </a:p>
        </c:txPr>
        <c:crossAx val="1074298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Helvetica"/>
              <a:cs typeface="Helvetica"/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latin typeface="Helvetica"/>
                <a:cs typeface="Helvetica"/>
              </a:defRPr>
            </a:pPr>
            <a:r>
              <a:rPr lang="es-ES" dirty="0">
                <a:latin typeface="Helvetica"/>
                <a:cs typeface="Helvetica"/>
              </a:rPr>
              <a:t>Densidad del MS (g/cm</a:t>
            </a:r>
            <a:r>
              <a:rPr lang="es-ES" baseline="-25000" dirty="0">
                <a:latin typeface="Helvetica"/>
                <a:cs typeface="Helvetica"/>
              </a:rPr>
              <a:t>3</a:t>
            </a:r>
            <a:r>
              <a:rPr lang="es-ES" dirty="0">
                <a:latin typeface="Helvetica"/>
                <a:cs typeface="Helvetica"/>
              </a:rPr>
              <a:t>)/t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Hoja2!$C$7</c:f>
              <c:strCache>
                <c:ptCount val="1"/>
                <c:pt idx="0">
                  <c:v>SACI-11</c:v>
                </c:pt>
              </c:strCache>
            </c:strRef>
          </c:tx>
          <c:spPr>
            <a:ln w="38100"/>
          </c:spPr>
          <c:cat>
            <c:numRef>
              <c:f>Hoja2!$D$6:$H$6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</c:numCache>
            </c:numRef>
          </c:cat>
          <c:val>
            <c:numRef>
              <c:f>Hoja2!$D$7:$H$7</c:f>
              <c:numCache>
                <c:formatCode>General</c:formatCode>
                <c:ptCount val="5"/>
                <c:pt idx="0">
                  <c:v>1.0425</c:v>
                </c:pt>
                <c:pt idx="1">
                  <c:v>1.0164</c:v>
                </c:pt>
                <c:pt idx="2">
                  <c:v>0.99860000000000004</c:v>
                </c:pt>
                <c:pt idx="3">
                  <c:v>0.99419999999999997</c:v>
                </c:pt>
                <c:pt idx="4">
                  <c:v>0.99570000000000003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Hoja2!$C$8</c:f>
              <c:strCache>
                <c:ptCount val="1"/>
                <c:pt idx="0">
                  <c:v>SU</c:v>
                </c:pt>
              </c:strCache>
            </c:strRef>
          </c:tx>
          <c:spPr>
            <a:ln w="38100"/>
          </c:spPr>
          <c:cat>
            <c:numRef>
              <c:f>Hoja2!$D$6:$H$6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</c:numCache>
            </c:numRef>
          </c:cat>
          <c:val>
            <c:numRef>
              <c:f>Hoja2!$D$8:$H$8</c:f>
              <c:numCache>
                <c:formatCode>General</c:formatCode>
                <c:ptCount val="5"/>
                <c:pt idx="0">
                  <c:v>1.0839000000000001</c:v>
                </c:pt>
                <c:pt idx="1">
                  <c:v>1.08</c:v>
                </c:pt>
                <c:pt idx="2">
                  <c:v>1.0018</c:v>
                </c:pt>
                <c:pt idx="3">
                  <c:v>0.996</c:v>
                </c:pt>
                <c:pt idx="4">
                  <c:v>0.99480000000000002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Hoja2!$C$9</c:f>
              <c:strCache>
                <c:ptCount val="1"/>
                <c:pt idx="0">
                  <c:v>SACI-11U</c:v>
                </c:pt>
              </c:strCache>
            </c:strRef>
          </c:tx>
          <c:spPr>
            <a:ln w="38100"/>
          </c:spPr>
          <c:cat>
            <c:numRef>
              <c:f>Hoja2!$D$6:$H$6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</c:numCache>
            </c:numRef>
          </c:cat>
          <c:val>
            <c:numRef>
              <c:f>Hoja2!$D$9:$H$9</c:f>
              <c:numCache>
                <c:formatCode>General</c:formatCode>
                <c:ptCount val="5"/>
                <c:pt idx="0">
                  <c:v>1.0411999999999999</c:v>
                </c:pt>
                <c:pt idx="1">
                  <c:v>1.0023</c:v>
                </c:pt>
                <c:pt idx="2">
                  <c:v>0.99339999999999995</c:v>
                </c:pt>
                <c:pt idx="3">
                  <c:v>0.99450000000000005</c:v>
                </c:pt>
                <c:pt idx="4">
                  <c:v>0.99399999999999999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431936"/>
        <c:axId val="107351424"/>
      </c:lineChart>
      <c:catAx>
        <c:axId val="107431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Helvetica"/>
                    <a:cs typeface="Helvetica"/>
                  </a:defRPr>
                </a:pPr>
                <a:r>
                  <a:rPr lang="es-ES" sz="1400" dirty="0" smtClean="0">
                    <a:latin typeface="Helvetica"/>
                    <a:cs typeface="Helvetica"/>
                  </a:rPr>
                  <a:t>t </a:t>
                </a:r>
                <a:r>
                  <a:rPr lang="es-ES" sz="1400" dirty="0">
                    <a:latin typeface="Helvetica"/>
                    <a:cs typeface="Helvetica"/>
                  </a:rPr>
                  <a:t>(días)</a:t>
                </a:r>
              </a:p>
            </c:rich>
          </c:tx>
          <c:layout>
            <c:manualLayout>
              <c:xMode val="edge"/>
              <c:yMode val="edge"/>
              <c:x val="0.78172250877851401"/>
              <c:y val="0.8480424632248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107351424"/>
        <c:crosses val="autoZero"/>
        <c:auto val="1"/>
        <c:lblAlgn val="ctr"/>
        <c:lblOffset val="100"/>
        <c:noMultiLvlLbl val="0"/>
      </c:catAx>
      <c:valAx>
        <c:axId val="107351424"/>
        <c:scaling>
          <c:orientation val="minMax"/>
          <c:min val="0.9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Helvetica"/>
                    <a:cs typeface="Helvetica"/>
                  </a:defRPr>
                </a:pPr>
                <a:r>
                  <a:rPr lang="es-ES" sz="1400" dirty="0">
                    <a:latin typeface="Helvetica"/>
                    <a:cs typeface="Helvetica"/>
                  </a:rPr>
                  <a:t>g/cm</a:t>
                </a:r>
                <a:r>
                  <a:rPr lang="es-ES" sz="1400" baseline="-25000" dirty="0">
                    <a:latin typeface="Helvetica"/>
                    <a:cs typeface="Helvetica"/>
                  </a:rPr>
                  <a:t>3</a:t>
                </a:r>
              </a:p>
            </c:rich>
          </c:tx>
          <c:layout>
            <c:manualLayout>
              <c:xMode val="edge"/>
              <c:yMode val="edge"/>
              <c:x val="2.2168111084928301E-2"/>
              <c:y val="0.409460022306889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1074319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Helvetica"/>
              <a:cs typeface="Helvetica"/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>
                <a:latin typeface="Helvetica"/>
                <a:cs typeface="Helvetica"/>
              </a:rPr>
              <a:t>Producción de CO</a:t>
            </a:r>
            <a:r>
              <a:rPr lang="es-ES" baseline="-25000" dirty="0">
                <a:latin typeface="Helvetica"/>
                <a:cs typeface="Helvetica"/>
              </a:rPr>
              <a:t>2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060686853110899"/>
          <c:y val="0.14164370993684899"/>
          <c:w val="0.59859101571476003"/>
          <c:h val="0.68750148505513198"/>
        </c:manualLayout>
      </c:layout>
      <c:lineChart>
        <c:grouping val="standard"/>
        <c:varyColors val="0"/>
        <c:ser>
          <c:idx val="1"/>
          <c:order val="0"/>
          <c:tx>
            <c:strRef>
              <c:f>'Cumulative Pressure'!$R$1</c:f>
              <c:strCache>
                <c:ptCount val="1"/>
                <c:pt idx="0">
                  <c:v>SACI-11</c:v>
                </c:pt>
              </c:strCache>
            </c:strRef>
          </c:tx>
          <c:spPr>
            <a:ln w="38100"/>
          </c:spPr>
          <c:marker>
            <c:symbol val="none"/>
          </c:marker>
          <c:val>
            <c:numRef>
              <c:f>'Cumulative Pressure'!$R$2:$R$60</c:f>
              <c:numCache>
                <c:formatCode>0</c:formatCode>
                <c:ptCount val="59"/>
                <c:pt idx="0">
                  <c:v>1.534332226181532</c:v>
                </c:pt>
                <c:pt idx="1">
                  <c:v>1.65235778204165</c:v>
                </c:pt>
                <c:pt idx="2">
                  <c:v>2.0064344496220028</c:v>
                </c:pt>
                <c:pt idx="3">
                  <c:v>2.5965622289225929</c:v>
                </c:pt>
                <c:pt idx="4">
                  <c:v>3.7768177875237692</c:v>
                </c:pt>
                <c:pt idx="5">
                  <c:v>5.4291755695654134</c:v>
                </c:pt>
                <c:pt idx="6">
                  <c:v>7.9077122426278956</c:v>
                </c:pt>
                <c:pt idx="7">
                  <c:v>11.44847891843143</c:v>
                </c:pt>
                <c:pt idx="8">
                  <c:v>16.169501152836141</c:v>
                </c:pt>
                <c:pt idx="9">
                  <c:v>22.542881169282499</c:v>
                </c:pt>
                <c:pt idx="10">
                  <c:v>30.68664452363064</c:v>
                </c:pt>
                <c:pt idx="11">
                  <c:v>41.426970106901351</c:v>
                </c:pt>
                <c:pt idx="12">
                  <c:v>55.826087921835743</c:v>
                </c:pt>
                <c:pt idx="13">
                  <c:v>75.18227908289505</c:v>
                </c:pt>
                <c:pt idx="14">
                  <c:v>96.662930249436457</c:v>
                </c:pt>
                <c:pt idx="15">
                  <c:v>121.5663225359214</c:v>
                </c:pt>
                <c:pt idx="16">
                  <c:v>148.00404704858781</c:v>
                </c:pt>
                <c:pt idx="17">
                  <c:v>175.14992489641489</c:v>
                </c:pt>
                <c:pt idx="18">
                  <c:v>203.24000719112291</c:v>
                </c:pt>
                <c:pt idx="19">
                  <c:v>231.6841661534113</c:v>
                </c:pt>
                <c:pt idx="20">
                  <c:v>260.12832511569962</c:v>
                </c:pt>
                <c:pt idx="21">
                  <c:v>287.98235629868702</c:v>
                </c:pt>
                <c:pt idx="22">
                  <c:v>314.42008081135401</c:v>
                </c:pt>
                <c:pt idx="23">
                  <c:v>340.73977976815979</c:v>
                </c:pt>
                <c:pt idx="24">
                  <c:v>366.23329983394558</c:v>
                </c:pt>
                <c:pt idx="25">
                  <c:v>391.01866656457042</c:v>
                </c:pt>
                <c:pt idx="26">
                  <c:v>416.04008440691541</c:v>
                </c:pt>
                <c:pt idx="27">
                  <c:v>441.06150224926017</c:v>
                </c:pt>
                <c:pt idx="28">
                  <c:v>465.02069008886428</c:v>
                </c:pt>
                <c:pt idx="29">
                  <c:v>488.97987792846823</c:v>
                </c:pt>
                <c:pt idx="30">
                  <c:v>511.87683576533112</c:v>
                </c:pt>
                <c:pt idx="31">
                  <c:v>534.06564026703325</c:v>
                </c:pt>
                <c:pt idx="32">
                  <c:v>556.84457254803601</c:v>
                </c:pt>
                <c:pt idx="33">
                  <c:v>578.56127482629768</c:v>
                </c:pt>
                <c:pt idx="34">
                  <c:v>599.56982376939868</c:v>
                </c:pt>
                <c:pt idx="35">
                  <c:v>619.98824493319898</c:v>
                </c:pt>
                <c:pt idx="36">
                  <c:v>641.11481943216006</c:v>
                </c:pt>
                <c:pt idx="37">
                  <c:v>661.17916392838004</c:v>
                </c:pt>
                <c:pt idx="38">
                  <c:v>680.29930397771898</c:v>
                </c:pt>
                <c:pt idx="39">
                  <c:v>700.36364847393884</c:v>
                </c:pt>
                <c:pt idx="40">
                  <c:v>719.12971185569802</c:v>
                </c:pt>
                <c:pt idx="41">
                  <c:v>737.30564745815605</c:v>
                </c:pt>
                <c:pt idx="42">
                  <c:v>755.95368528405447</c:v>
                </c:pt>
                <c:pt idx="43">
                  <c:v>774.48369755409317</c:v>
                </c:pt>
                <c:pt idx="44">
                  <c:v>792.65963315655154</c:v>
                </c:pt>
                <c:pt idx="45">
                  <c:v>810.83556875900922</c:v>
                </c:pt>
                <c:pt idx="46">
                  <c:v>828.42137658216745</c:v>
                </c:pt>
                <c:pt idx="47">
                  <c:v>844.94495440258322</c:v>
                </c:pt>
                <c:pt idx="48">
                  <c:v>862.7668133374616</c:v>
                </c:pt>
                <c:pt idx="49">
                  <c:v>879.76249338131811</c:v>
                </c:pt>
                <c:pt idx="50">
                  <c:v>896.16804564587505</c:v>
                </c:pt>
                <c:pt idx="51">
                  <c:v>912.21952124285065</c:v>
                </c:pt>
                <c:pt idx="52">
                  <c:v>927.79889461638595</c:v>
                </c:pt>
                <c:pt idx="53">
                  <c:v>943.02419132234172</c:v>
                </c:pt>
                <c:pt idx="54">
                  <c:v>957.42330913727596</c:v>
                </c:pt>
                <c:pt idx="55">
                  <c:v>971.58637584048995</c:v>
                </c:pt>
                <c:pt idx="56">
                  <c:v>985.63141698784409</c:v>
                </c:pt>
                <c:pt idx="57">
                  <c:v>998.61422813245656</c:v>
                </c:pt>
                <c:pt idx="58">
                  <c:v>1010.88888594191</c:v>
                </c:pt>
              </c:numCache>
            </c:numRef>
          </c:val>
          <c:smooth val="1"/>
        </c:ser>
        <c:ser>
          <c:idx val="2"/>
          <c:order val="1"/>
          <c:tx>
            <c:strRef>
              <c:f>'Cumulative Pressure'!$S$1</c:f>
              <c:strCache>
                <c:ptCount val="1"/>
                <c:pt idx="0">
                  <c:v>SU</c:v>
                </c:pt>
              </c:strCache>
            </c:strRef>
          </c:tx>
          <c:spPr>
            <a:ln w="25400"/>
          </c:spPr>
          <c:marker>
            <c:symbol val="none"/>
          </c:marker>
          <c:val>
            <c:numRef>
              <c:f>'Cumulative Pressure'!$S$2:$S$60</c:f>
              <c:numCache>
                <c:formatCode>0</c:formatCode>
                <c:ptCount val="59"/>
                <c:pt idx="0">
                  <c:v>1.65235778204165</c:v>
                </c:pt>
                <c:pt idx="1">
                  <c:v>1.7703833379017671</c:v>
                </c:pt>
                <c:pt idx="2">
                  <c:v>1.888408893761885</c:v>
                </c:pt>
                <c:pt idx="3">
                  <c:v>2.0064344496220028</c:v>
                </c:pt>
                <c:pt idx="4">
                  <c:v>2.124460005482121</c:v>
                </c:pt>
                <c:pt idx="5">
                  <c:v>2.2424855613422401</c:v>
                </c:pt>
                <c:pt idx="6">
                  <c:v>2.360511117202357</c:v>
                </c:pt>
                <c:pt idx="7">
                  <c:v>2.4785366730624738</c:v>
                </c:pt>
                <c:pt idx="8">
                  <c:v>2.5965622289225929</c:v>
                </c:pt>
                <c:pt idx="9">
                  <c:v>2.7145877847827098</c:v>
                </c:pt>
                <c:pt idx="10">
                  <c:v>2.8326133406428271</c:v>
                </c:pt>
                <c:pt idx="11">
                  <c:v>2.9506388965029449</c:v>
                </c:pt>
                <c:pt idx="12">
                  <c:v>3.0686644523630631</c:v>
                </c:pt>
                <c:pt idx="13">
                  <c:v>3.1866900082231822</c:v>
                </c:pt>
                <c:pt idx="14">
                  <c:v>3.304715564083299</c:v>
                </c:pt>
                <c:pt idx="15">
                  <c:v>3.4227411199434168</c:v>
                </c:pt>
                <c:pt idx="16">
                  <c:v>3.5407666758035359</c:v>
                </c:pt>
                <c:pt idx="17">
                  <c:v>3.6587922316636541</c:v>
                </c:pt>
                <c:pt idx="18">
                  <c:v>3.7768177875237692</c:v>
                </c:pt>
                <c:pt idx="19">
                  <c:v>3.8948433433838838</c:v>
                </c:pt>
                <c:pt idx="20">
                  <c:v>3.8948433433838838</c:v>
                </c:pt>
                <c:pt idx="21">
                  <c:v>4.0128688992440074</c:v>
                </c:pt>
                <c:pt idx="22">
                  <c:v>4.1308944551041229</c:v>
                </c:pt>
                <c:pt idx="23">
                  <c:v>4.2489200109642411</c:v>
                </c:pt>
                <c:pt idx="24">
                  <c:v>4.366945566824354</c:v>
                </c:pt>
                <c:pt idx="25">
                  <c:v>4.366945566824354</c:v>
                </c:pt>
                <c:pt idx="26">
                  <c:v>4.4849711226844784</c:v>
                </c:pt>
                <c:pt idx="27">
                  <c:v>4.6029966785445913</c:v>
                </c:pt>
                <c:pt idx="28">
                  <c:v>4.8390477902648303</c:v>
                </c:pt>
                <c:pt idx="29">
                  <c:v>4.8390477902648303</c:v>
                </c:pt>
                <c:pt idx="30">
                  <c:v>4.9570733461249494</c:v>
                </c:pt>
                <c:pt idx="31">
                  <c:v>4.9570733461249494</c:v>
                </c:pt>
                <c:pt idx="32">
                  <c:v>4.9570733461249494</c:v>
                </c:pt>
                <c:pt idx="33">
                  <c:v>5.075098901985065</c:v>
                </c:pt>
                <c:pt idx="34">
                  <c:v>5.1931244578451796</c:v>
                </c:pt>
                <c:pt idx="35">
                  <c:v>5.1931244578451796</c:v>
                </c:pt>
                <c:pt idx="36">
                  <c:v>5.311150013705304</c:v>
                </c:pt>
                <c:pt idx="37">
                  <c:v>5.311150013705304</c:v>
                </c:pt>
                <c:pt idx="38">
                  <c:v>5.4291755695654134</c:v>
                </c:pt>
                <c:pt idx="39">
                  <c:v>5.4291755695654134</c:v>
                </c:pt>
                <c:pt idx="40">
                  <c:v>5.5472011254255369</c:v>
                </c:pt>
                <c:pt idx="41">
                  <c:v>5.5472011254255369</c:v>
                </c:pt>
                <c:pt idx="42">
                  <c:v>5.6652266812856542</c:v>
                </c:pt>
                <c:pt idx="43">
                  <c:v>5.7832522371457706</c:v>
                </c:pt>
                <c:pt idx="44">
                  <c:v>5.7832522371457706</c:v>
                </c:pt>
                <c:pt idx="45">
                  <c:v>5.6652266812856542</c:v>
                </c:pt>
                <c:pt idx="46">
                  <c:v>5.7832522371457706</c:v>
                </c:pt>
                <c:pt idx="47">
                  <c:v>6.0193033488660088</c:v>
                </c:pt>
                <c:pt idx="48">
                  <c:v>6.0193033488660088</c:v>
                </c:pt>
                <c:pt idx="49">
                  <c:v>6.0193033488660088</c:v>
                </c:pt>
                <c:pt idx="50">
                  <c:v>6.0193033488660088</c:v>
                </c:pt>
                <c:pt idx="51">
                  <c:v>6.137328904726127</c:v>
                </c:pt>
                <c:pt idx="52">
                  <c:v>6.137328904726127</c:v>
                </c:pt>
                <c:pt idx="53">
                  <c:v>6.137328904726127</c:v>
                </c:pt>
                <c:pt idx="54">
                  <c:v>6.2553544605862426</c:v>
                </c:pt>
                <c:pt idx="55">
                  <c:v>6.2553544605862426</c:v>
                </c:pt>
                <c:pt idx="56">
                  <c:v>6.2553544605862426</c:v>
                </c:pt>
                <c:pt idx="57">
                  <c:v>6.2553544605862426</c:v>
                </c:pt>
                <c:pt idx="58">
                  <c:v>6.2553544605862426</c:v>
                </c:pt>
              </c:numCache>
            </c:numRef>
          </c:val>
          <c:smooth val="1"/>
        </c:ser>
        <c:ser>
          <c:idx val="3"/>
          <c:order val="2"/>
          <c:tx>
            <c:strRef>
              <c:f>'Cumulative Pressure'!$T$1</c:f>
              <c:strCache>
                <c:ptCount val="1"/>
                <c:pt idx="0">
                  <c:v>SACI-11 x SU</c:v>
                </c:pt>
              </c:strCache>
            </c:strRef>
          </c:tx>
          <c:spPr>
            <a:ln w="38100"/>
          </c:spPr>
          <c:marker>
            <c:symbol val="none"/>
          </c:marker>
          <c:val>
            <c:numRef>
              <c:f>'Cumulative Pressure'!$T$2:$T$60</c:f>
              <c:numCache>
                <c:formatCode>0</c:formatCode>
                <c:ptCount val="59"/>
                <c:pt idx="0">
                  <c:v>0</c:v>
                </c:pt>
                <c:pt idx="1">
                  <c:v>0.11802555586011799</c:v>
                </c:pt>
                <c:pt idx="2">
                  <c:v>0.47210222344047098</c:v>
                </c:pt>
                <c:pt idx="3">
                  <c:v>1.1802555586011769</c:v>
                </c:pt>
                <c:pt idx="4">
                  <c:v>2.2424855613422401</c:v>
                </c:pt>
                <c:pt idx="5">
                  <c:v>4.0128688992440074</c:v>
                </c:pt>
                <c:pt idx="6">
                  <c:v>6.7274566840267136</c:v>
                </c:pt>
                <c:pt idx="7">
                  <c:v>10.38624891569037</c:v>
                </c:pt>
                <c:pt idx="8">
                  <c:v>15.34332226181532</c:v>
                </c:pt>
                <c:pt idx="9">
                  <c:v>22.07077894584204</c:v>
                </c:pt>
                <c:pt idx="10">
                  <c:v>28.680210074008631</c:v>
                </c:pt>
                <c:pt idx="11">
                  <c:v>36.469896760776393</c:v>
                </c:pt>
                <c:pt idx="12">
                  <c:v>46.502069008886423</c:v>
                </c:pt>
                <c:pt idx="13">
                  <c:v>57.714496815597592</c:v>
                </c:pt>
                <c:pt idx="14">
                  <c:v>72.231640186392156</c:v>
                </c:pt>
                <c:pt idx="15">
                  <c:v>91.705856903311584</c:v>
                </c:pt>
                <c:pt idx="16">
                  <c:v>113.18650806985301</c:v>
                </c:pt>
                <c:pt idx="17">
                  <c:v>138.20792591219799</c:v>
                </c:pt>
                <c:pt idx="18">
                  <c:v>161.81303708422161</c:v>
                </c:pt>
                <c:pt idx="19">
                  <c:v>185.53617381210529</c:v>
                </c:pt>
                <c:pt idx="20">
                  <c:v>209.02325942826869</c:v>
                </c:pt>
                <c:pt idx="21">
                  <c:v>233.218498379593</c:v>
                </c:pt>
                <c:pt idx="22">
                  <c:v>255.7613795488754</c:v>
                </c:pt>
                <c:pt idx="23">
                  <c:v>278.18623516229729</c:v>
                </c:pt>
                <c:pt idx="24">
                  <c:v>299.78491188469923</c:v>
                </c:pt>
                <c:pt idx="25">
                  <c:v>321.50161416296089</c:v>
                </c:pt>
                <c:pt idx="26">
                  <c:v>342.62818866192208</c:v>
                </c:pt>
                <c:pt idx="27">
                  <c:v>362.69253315814211</c:v>
                </c:pt>
                <c:pt idx="28">
                  <c:v>383.70108210124312</c:v>
                </c:pt>
                <c:pt idx="29">
                  <c:v>404.00147770918318</c:v>
                </c:pt>
                <c:pt idx="30">
                  <c:v>421.35123442062059</c:v>
                </c:pt>
                <c:pt idx="31">
                  <c:v>440.35334891409963</c:v>
                </c:pt>
                <c:pt idx="32">
                  <c:v>457.82113118139688</c:v>
                </c:pt>
                <c:pt idx="33">
                  <c:v>475.64299011627497</c:v>
                </c:pt>
                <c:pt idx="34">
                  <c:v>493.70090016287281</c:v>
                </c:pt>
                <c:pt idx="35">
                  <c:v>511.40473354189061</c:v>
                </c:pt>
                <c:pt idx="36">
                  <c:v>527.69226025058686</c:v>
                </c:pt>
                <c:pt idx="37">
                  <c:v>543.38965917998257</c:v>
                </c:pt>
                <c:pt idx="38">
                  <c:v>559.44113477695839</c:v>
                </c:pt>
                <c:pt idx="39">
                  <c:v>576.31878926495529</c:v>
                </c:pt>
                <c:pt idx="40">
                  <c:v>592.13421375021119</c:v>
                </c:pt>
                <c:pt idx="41">
                  <c:v>607.47753601202658</c:v>
                </c:pt>
                <c:pt idx="42">
                  <c:v>623.41098605314255</c:v>
                </c:pt>
                <c:pt idx="43">
                  <c:v>638.40023164737784</c:v>
                </c:pt>
                <c:pt idx="44">
                  <c:v>653.62552835333258</c:v>
                </c:pt>
                <c:pt idx="45">
                  <c:v>667.9066206124063</c:v>
                </c:pt>
                <c:pt idx="46">
                  <c:v>682.77784065078197</c:v>
                </c:pt>
                <c:pt idx="47">
                  <c:v>696.46880513055532</c:v>
                </c:pt>
                <c:pt idx="48">
                  <c:v>709.92371849860888</c:v>
                </c:pt>
                <c:pt idx="49">
                  <c:v>725.03098964870389</c:v>
                </c:pt>
                <c:pt idx="50">
                  <c:v>735.06316189681331</c:v>
                </c:pt>
                <c:pt idx="51">
                  <c:v>748.75412637658746</c:v>
                </c:pt>
                <c:pt idx="52">
                  <c:v>763.50732085910226</c:v>
                </c:pt>
                <c:pt idx="53">
                  <c:v>778.49656645333744</c:v>
                </c:pt>
                <c:pt idx="54">
                  <c:v>792.77765871241138</c:v>
                </c:pt>
                <c:pt idx="55">
                  <c:v>806.82269985976507</c:v>
                </c:pt>
                <c:pt idx="56">
                  <c:v>821.22181767469999</c:v>
                </c:pt>
                <c:pt idx="57">
                  <c:v>834.91278215447335</c:v>
                </c:pt>
                <c:pt idx="58">
                  <c:v>849.31189996940816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888384"/>
        <c:axId val="107353152"/>
      </c:lineChart>
      <c:catAx>
        <c:axId val="111888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s-ES" sz="1400" dirty="0" smtClean="0">
                    <a:latin typeface="Helvetica"/>
                    <a:cs typeface="Helvetica"/>
                  </a:rPr>
                  <a:t>t </a:t>
                </a:r>
                <a:r>
                  <a:rPr lang="es-ES" sz="1400" dirty="0">
                    <a:latin typeface="Helvetica"/>
                    <a:cs typeface="Helvetica"/>
                  </a:rPr>
                  <a:t>(horas)</a:t>
                </a:r>
              </a:p>
            </c:rich>
          </c:tx>
          <c:layout>
            <c:manualLayout>
              <c:xMode val="edge"/>
              <c:yMode val="edge"/>
              <c:x val="0.76788311011580801"/>
              <c:y val="0.848681731712484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/>
        </c:spPr>
        <c:txPr>
          <a:bodyPr/>
          <a:lstStyle/>
          <a:p>
            <a:pPr>
              <a:defRPr sz="1400"/>
            </a:pPr>
            <a:endParaRPr lang="es-ES"/>
          </a:p>
        </c:txPr>
        <c:crossAx val="107353152"/>
        <c:crosses val="autoZero"/>
        <c:auto val="1"/>
        <c:lblAlgn val="ctr"/>
        <c:lblOffset val="100"/>
        <c:noMultiLvlLbl val="0"/>
      </c:catAx>
      <c:valAx>
        <c:axId val="1073531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Helvetica"/>
                    <a:cs typeface="Helvetica"/>
                  </a:defRPr>
                </a:pPr>
                <a:r>
                  <a:rPr lang="es-ES" sz="1400" dirty="0">
                    <a:latin typeface="Helvetica"/>
                    <a:cs typeface="Helvetica"/>
                  </a:rPr>
                  <a:t>ml CO</a:t>
                </a:r>
                <a:r>
                  <a:rPr lang="es-ES" sz="1400" baseline="-25000" dirty="0">
                    <a:latin typeface="Helvetica"/>
                    <a:cs typeface="Helvetica"/>
                  </a:rPr>
                  <a:t>2</a:t>
                </a:r>
              </a:p>
            </c:rich>
          </c:tx>
          <c:layout>
            <c:manualLayout>
              <c:xMode val="edge"/>
              <c:yMode val="edge"/>
              <c:x val="1.77103067942656E-2"/>
              <c:y val="0.41198848033641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Helvetica"/>
                <a:cs typeface="Helvetica"/>
              </a:defRPr>
            </a:pPr>
            <a:endParaRPr lang="es-ES"/>
          </a:p>
        </c:txPr>
        <c:crossAx val="1118883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Helvetica"/>
              <a:cs typeface="Helvetica"/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latin typeface="Helvetica"/>
                <a:cs typeface="Helvetica"/>
              </a:defRPr>
            </a:pPr>
            <a:r>
              <a:rPr lang="es-ES">
                <a:latin typeface="Helvetica"/>
                <a:cs typeface="Helvetica"/>
              </a:rPr>
              <a:t>Crecimiento en MS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2794944436898"/>
          <c:y val="0.153512902666639"/>
          <c:w val="0.61179640607345198"/>
          <c:h val="0.69184181329158001"/>
        </c:manualLayout>
      </c:layout>
      <c:lineChart>
        <c:grouping val="standard"/>
        <c:varyColors val="0"/>
        <c:ser>
          <c:idx val="0"/>
          <c:order val="0"/>
          <c:tx>
            <c:strRef>
              <c:f>Hoja5!$B$17</c:f>
              <c:strCache>
                <c:ptCount val="1"/>
                <c:pt idx="0">
                  <c:v>LiAc</c:v>
                </c:pt>
              </c:strCache>
            </c:strRef>
          </c:tx>
          <c:spPr>
            <a:ln w="38100"/>
          </c:spPr>
          <c:cat>
            <c:numRef>
              <c:f>Hoja5!$C$16:$J$16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Hoja5!$C$17:$J$17</c:f>
              <c:numCache>
                <c:formatCode>General</c:formatCode>
                <c:ptCount val="8"/>
                <c:pt idx="0">
                  <c:v>1000000</c:v>
                </c:pt>
                <c:pt idx="1">
                  <c:v>49000000</c:v>
                </c:pt>
                <c:pt idx="2">
                  <c:v>198000000</c:v>
                </c:pt>
                <c:pt idx="3">
                  <c:v>204000000</c:v>
                </c:pt>
                <c:pt idx="4">
                  <c:v>220000000</c:v>
                </c:pt>
                <c:pt idx="5">
                  <c:v>236000000</c:v>
                </c:pt>
                <c:pt idx="6">
                  <c:v>184000000</c:v>
                </c:pt>
                <c:pt idx="7">
                  <c:v>158000000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Hoja5!$B$18</c:f>
              <c:strCache>
                <c:ptCount val="1"/>
                <c:pt idx="0">
                  <c:v>El1</c:v>
                </c:pt>
              </c:strCache>
            </c:strRef>
          </c:tx>
          <c:spPr>
            <a:ln w="38100"/>
          </c:spPr>
          <c:cat>
            <c:numRef>
              <c:f>Hoja5!$C$16:$J$16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Hoja5!$C$18:$J$18</c:f>
              <c:numCache>
                <c:formatCode>General</c:formatCode>
                <c:ptCount val="8"/>
                <c:pt idx="0">
                  <c:v>1000000</c:v>
                </c:pt>
                <c:pt idx="1">
                  <c:v>36000000</c:v>
                </c:pt>
                <c:pt idx="2">
                  <c:v>153000000</c:v>
                </c:pt>
                <c:pt idx="3">
                  <c:v>154000000</c:v>
                </c:pt>
                <c:pt idx="4">
                  <c:v>159000000</c:v>
                </c:pt>
                <c:pt idx="5">
                  <c:v>160000000</c:v>
                </c:pt>
                <c:pt idx="6">
                  <c:v>140000000</c:v>
                </c:pt>
                <c:pt idx="7">
                  <c:v>144000000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Hoja5!$B$19</c:f>
              <c:strCache>
                <c:ptCount val="1"/>
                <c:pt idx="0">
                  <c:v>El2</c:v>
                </c:pt>
              </c:strCache>
            </c:strRef>
          </c:tx>
          <c:spPr>
            <a:ln w="38100"/>
          </c:spPr>
          <c:cat>
            <c:numRef>
              <c:f>Hoja5!$C$16:$J$16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Hoja5!$C$19:$J$19</c:f>
              <c:numCache>
                <c:formatCode>General</c:formatCode>
                <c:ptCount val="8"/>
                <c:pt idx="0">
                  <c:v>1000000</c:v>
                </c:pt>
                <c:pt idx="1">
                  <c:v>42000000</c:v>
                </c:pt>
                <c:pt idx="2">
                  <c:v>162000000</c:v>
                </c:pt>
                <c:pt idx="3">
                  <c:v>168000000</c:v>
                </c:pt>
                <c:pt idx="4">
                  <c:v>178000000</c:v>
                </c:pt>
                <c:pt idx="5">
                  <c:v>182000000</c:v>
                </c:pt>
                <c:pt idx="6">
                  <c:v>174000000</c:v>
                </c:pt>
                <c:pt idx="7">
                  <c:v>136000000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Hoja5!$B$20</c:f>
              <c:strCache>
                <c:ptCount val="1"/>
                <c:pt idx="0">
                  <c:v>El3</c:v>
                </c:pt>
              </c:strCache>
            </c:strRef>
          </c:tx>
          <c:spPr>
            <a:ln w="38100"/>
          </c:spPr>
          <c:cat>
            <c:numRef>
              <c:f>Hoja5!$C$16:$J$16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Hoja5!$C$20:$J$20</c:f>
              <c:numCache>
                <c:formatCode>General</c:formatCode>
                <c:ptCount val="8"/>
                <c:pt idx="0">
                  <c:v>1000000</c:v>
                </c:pt>
                <c:pt idx="1">
                  <c:v>38000000</c:v>
                </c:pt>
                <c:pt idx="2">
                  <c:v>173000000</c:v>
                </c:pt>
                <c:pt idx="3">
                  <c:v>181000000</c:v>
                </c:pt>
                <c:pt idx="4">
                  <c:v>183000000</c:v>
                </c:pt>
                <c:pt idx="5">
                  <c:v>192000000</c:v>
                </c:pt>
                <c:pt idx="6">
                  <c:v>211000000</c:v>
                </c:pt>
                <c:pt idx="7">
                  <c:v>169000000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886848"/>
        <c:axId val="107354880"/>
      </c:lineChart>
      <c:catAx>
        <c:axId val="111886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Helvetica"/>
                    <a:cs typeface="Helvetica"/>
                  </a:defRPr>
                </a:pPr>
                <a:r>
                  <a:rPr lang="es-ES" sz="1400" baseline="0" dirty="0" smtClean="0">
                    <a:latin typeface="Helvetica"/>
                    <a:cs typeface="Helvetica"/>
                  </a:rPr>
                  <a:t>t </a:t>
                </a:r>
                <a:r>
                  <a:rPr lang="es-ES" sz="1400" baseline="0" dirty="0">
                    <a:latin typeface="Helvetica"/>
                    <a:cs typeface="Helvetica"/>
                  </a:rPr>
                  <a:t>(días)</a:t>
                </a:r>
                <a:endParaRPr lang="es-ES" sz="1400" dirty="0">
                  <a:latin typeface="Helvetica"/>
                  <a:cs typeface="Helvetica"/>
                </a:endParaRPr>
              </a:p>
            </c:rich>
          </c:tx>
          <c:layout>
            <c:manualLayout>
              <c:xMode val="edge"/>
              <c:yMode val="edge"/>
              <c:x val="0.80151251482605601"/>
              <c:y val="0.872919702510065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107354880"/>
        <c:crosses val="autoZero"/>
        <c:auto val="1"/>
        <c:lblAlgn val="ctr"/>
        <c:lblOffset val="100"/>
        <c:noMultiLvlLbl val="0"/>
      </c:catAx>
      <c:valAx>
        <c:axId val="107354880"/>
        <c:scaling>
          <c:orientation val="minMax"/>
          <c:min val="100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Helvetica"/>
                    <a:cs typeface="Helvetica"/>
                  </a:defRPr>
                </a:pPr>
                <a:r>
                  <a:rPr lang="es-ES" sz="1400">
                    <a:latin typeface="Helvetica"/>
                    <a:cs typeface="Helvetica"/>
                  </a:rPr>
                  <a:t>Nºcélulas/ml</a:t>
                </a:r>
              </a:p>
            </c:rich>
          </c:tx>
          <c:layout>
            <c:manualLayout>
              <c:xMode val="edge"/>
              <c:yMode val="edge"/>
              <c:x val="3.6871353589675797E-2"/>
              <c:y val="0.39013457412635899"/>
            </c:manualLayout>
          </c:layout>
          <c:overlay val="0"/>
        </c:title>
        <c:numFmt formatCode="0.E+0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Helvetica"/>
                <a:cs typeface="Helvetica"/>
              </a:defRPr>
            </a:pPr>
            <a:endParaRPr lang="es-ES"/>
          </a:p>
        </c:txPr>
        <c:crossAx val="1118868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Helvetica"/>
              <a:cs typeface="Helvetica"/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latin typeface="Helvetica"/>
                <a:cs typeface="Helvetica"/>
              </a:defRPr>
            </a:pPr>
            <a:r>
              <a:rPr lang="es-ES">
                <a:latin typeface="Helvetica"/>
                <a:cs typeface="Helvetica"/>
              </a:rPr>
              <a:t>Densidad del MS (g/cm3)/t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Hoja5!$B$30</c:f>
              <c:strCache>
                <c:ptCount val="1"/>
                <c:pt idx="0">
                  <c:v>LiAc</c:v>
                </c:pt>
              </c:strCache>
            </c:strRef>
          </c:tx>
          <c:spPr>
            <a:ln w="38100"/>
          </c:spPr>
          <c:cat>
            <c:numRef>
              <c:f>Hoja5!$C$29:$I$29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Hoja5!$C$30:$I$30</c:f>
              <c:numCache>
                <c:formatCode>General</c:formatCode>
                <c:ptCount val="7"/>
                <c:pt idx="0">
                  <c:v>1.0738000000000001</c:v>
                </c:pt>
                <c:pt idx="1">
                  <c:v>1.0430999999999999</c:v>
                </c:pt>
                <c:pt idx="2">
                  <c:v>1.0207999999999999</c:v>
                </c:pt>
                <c:pt idx="3">
                  <c:v>1.0042</c:v>
                </c:pt>
                <c:pt idx="4">
                  <c:v>0.99670000000000003</c:v>
                </c:pt>
                <c:pt idx="5">
                  <c:v>0.99260000000000004</c:v>
                </c:pt>
                <c:pt idx="6">
                  <c:v>0.99199999999999999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Hoja5!$B$31</c:f>
              <c:strCache>
                <c:ptCount val="1"/>
                <c:pt idx="0">
                  <c:v>El1</c:v>
                </c:pt>
              </c:strCache>
            </c:strRef>
          </c:tx>
          <c:spPr>
            <a:ln w="38100"/>
          </c:spPr>
          <c:cat>
            <c:numRef>
              <c:f>Hoja5!$C$29:$I$29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Hoja5!$C$31:$I$31</c:f>
              <c:numCache>
                <c:formatCode>General</c:formatCode>
                <c:ptCount val="7"/>
                <c:pt idx="0">
                  <c:v>1.0786</c:v>
                </c:pt>
                <c:pt idx="1">
                  <c:v>1.0515000000000001</c:v>
                </c:pt>
                <c:pt idx="2">
                  <c:v>1.0238</c:v>
                </c:pt>
                <c:pt idx="3">
                  <c:v>1.0052000000000001</c:v>
                </c:pt>
                <c:pt idx="4">
                  <c:v>0.99670000000000003</c:v>
                </c:pt>
                <c:pt idx="5">
                  <c:v>0.9929</c:v>
                </c:pt>
                <c:pt idx="6">
                  <c:v>0.9919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Hoja5!$B$32</c:f>
              <c:strCache>
                <c:ptCount val="1"/>
                <c:pt idx="0">
                  <c:v>El2</c:v>
                </c:pt>
              </c:strCache>
            </c:strRef>
          </c:tx>
          <c:spPr>
            <a:ln w="19050"/>
          </c:spPr>
          <c:cat>
            <c:numRef>
              <c:f>Hoja5!$C$29:$I$29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Hoja5!$C$32:$I$32</c:f>
              <c:numCache>
                <c:formatCode>General</c:formatCode>
                <c:ptCount val="7"/>
                <c:pt idx="0">
                  <c:v>1.0778000000000001</c:v>
                </c:pt>
                <c:pt idx="1">
                  <c:v>1.0463</c:v>
                </c:pt>
                <c:pt idx="2">
                  <c:v>1.0199</c:v>
                </c:pt>
                <c:pt idx="3">
                  <c:v>1.0028999999999999</c:v>
                </c:pt>
                <c:pt idx="4">
                  <c:v>0.99509999999999998</c:v>
                </c:pt>
                <c:pt idx="5">
                  <c:v>0.99229999999999996</c:v>
                </c:pt>
                <c:pt idx="6">
                  <c:v>0.99160000000000004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Hoja5!$B$33</c:f>
              <c:strCache>
                <c:ptCount val="1"/>
                <c:pt idx="0">
                  <c:v>El3</c:v>
                </c:pt>
              </c:strCache>
            </c:strRef>
          </c:tx>
          <c:spPr>
            <a:ln w="38100"/>
          </c:spPr>
          <c:cat>
            <c:numRef>
              <c:f>Hoja5!$C$29:$I$29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Hoja5!$C$33:$I$33</c:f>
              <c:numCache>
                <c:formatCode>General</c:formatCode>
                <c:ptCount val="7"/>
                <c:pt idx="0">
                  <c:v>1.0788</c:v>
                </c:pt>
                <c:pt idx="1">
                  <c:v>1.0479000000000001</c:v>
                </c:pt>
                <c:pt idx="2">
                  <c:v>1.022</c:v>
                </c:pt>
                <c:pt idx="3">
                  <c:v>1.004</c:v>
                </c:pt>
                <c:pt idx="4">
                  <c:v>0.99660000000000004</c:v>
                </c:pt>
                <c:pt idx="5">
                  <c:v>0.9929</c:v>
                </c:pt>
                <c:pt idx="6">
                  <c:v>0.99199999999999999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889408"/>
        <c:axId val="113254976"/>
      </c:lineChart>
      <c:catAx>
        <c:axId val="111889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Helvetica"/>
                    <a:cs typeface="Helvetica"/>
                  </a:defRPr>
                </a:pPr>
                <a:r>
                  <a:rPr lang="es-ES" sz="1400" dirty="0" smtClean="0">
                    <a:latin typeface="Helvetica"/>
                    <a:cs typeface="Helvetica"/>
                  </a:rPr>
                  <a:t>t </a:t>
                </a:r>
                <a:r>
                  <a:rPr lang="es-ES" sz="1400" dirty="0">
                    <a:latin typeface="Helvetica"/>
                    <a:cs typeface="Helvetica"/>
                  </a:rPr>
                  <a:t>(días)</a:t>
                </a:r>
              </a:p>
            </c:rich>
          </c:tx>
          <c:layout>
            <c:manualLayout>
              <c:xMode val="edge"/>
              <c:yMode val="edge"/>
              <c:x val="0.78956765733910295"/>
              <c:y val="0.833111605761359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113254976"/>
        <c:crosses val="autoZero"/>
        <c:auto val="1"/>
        <c:lblAlgn val="ctr"/>
        <c:lblOffset val="100"/>
        <c:noMultiLvlLbl val="0"/>
      </c:catAx>
      <c:valAx>
        <c:axId val="113254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Helvetica"/>
                    <a:cs typeface="Helvetica"/>
                  </a:defRPr>
                </a:pPr>
                <a:r>
                  <a:rPr lang="es-ES" sz="1400">
                    <a:latin typeface="Helvetica"/>
                    <a:cs typeface="Helvetica"/>
                  </a:rPr>
                  <a:t>Densidad (g/cm3)</a:t>
                </a:r>
              </a:p>
            </c:rich>
          </c:tx>
          <c:layout>
            <c:manualLayout>
              <c:xMode val="edge"/>
              <c:yMode val="edge"/>
              <c:x val="1.08485867025029E-2"/>
              <c:y val="0.3087253267890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1118894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Helvetica"/>
              <a:cs typeface="Helvetica"/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79FFC-17BE-4C49-B21C-B784DFF7BBB6}" type="datetimeFigureOut">
              <a:rPr lang="es-ES" smtClean="0"/>
              <a:t>20/09/2019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66950" y="685800"/>
            <a:ext cx="2324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CABBB-30E0-0A4E-9F48-C88527138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803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74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37406" algn="l" defTabSz="4374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874812" algn="l" defTabSz="4374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12218" algn="l" defTabSz="4374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749628" algn="l" defTabSz="4374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187034" algn="l" defTabSz="4374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624440" algn="l" defTabSz="4374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061850" algn="l" defTabSz="4374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499252" algn="l" defTabSz="4374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66950" y="685800"/>
            <a:ext cx="23241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30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CABBB-30E0-0A4E-9F48-C885271387C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38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0272" y="13197304"/>
            <a:ext cx="24483060" cy="910632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20540" y="24073752"/>
            <a:ext cx="20162520" cy="108567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66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33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66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33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00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67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53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D514-A51D-EE4E-8EC3-A30D51145668}" type="datetimeFigureOut">
              <a:rPr lang="es-ES" smtClean="0"/>
              <a:t>20/09/2019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7F3-AF78-6D45-B221-02B88646B1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75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D514-A51D-EE4E-8EC3-A30D51145668}" type="datetimeFigureOut">
              <a:rPr lang="es-ES" smtClean="0"/>
              <a:t>20/09/2019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7F3-AF78-6D45-B221-02B88646B1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029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0882610" y="1701311"/>
            <a:ext cx="6480810" cy="36248301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440182" y="1701311"/>
            <a:ext cx="18962370" cy="36248301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D514-A51D-EE4E-8EC3-A30D51145668}" type="datetimeFigureOut">
              <a:rPr lang="es-ES" smtClean="0"/>
              <a:t>20/09/2019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7F3-AF78-6D45-B221-02B88646B1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11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D514-A51D-EE4E-8EC3-A30D51145668}" type="datetimeFigureOut">
              <a:rPr lang="es-ES" smtClean="0"/>
              <a:t>20/09/2019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7F3-AF78-6D45-B221-02B88646B1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041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286" y="27299334"/>
            <a:ext cx="24483060" cy="8437613"/>
          </a:xfrm>
        </p:spPr>
        <p:txBody>
          <a:bodyPr anchor="t"/>
          <a:lstStyle>
            <a:lvl1pPr algn="l">
              <a:defRPr sz="181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75286" y="18006161"/>
            <a:ext cx="24483060" cy="9293172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66745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33495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200241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66986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333731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400477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67231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533977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D514-A51D-EE4E-8EC3-A30D51145668}" type="datetimeFigureOut">
              <a:rPr lang="es-ES" smtClean="0"/>
              <a:t>20/09/2019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7F3-AF78-6D45-B221-02B88646B1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99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440180" y="9912730"/>
            <a:ext cx="12721590" cy="28036874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4641832" y="9912730"/>
            <a:ext cx="12721590" cy="28036874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D514-A51D-EE4E-8EC3-A30D51145668}" type="datetimeFigureOut">
              <a:rPr lang="es-ES" smtClean="0"/>
              <a:t>20/09/2019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7F3-AF78-6D45-B221-02B88646B1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255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40185" y="9509529"/>
            <a:ext cx="12726592" cy="3963118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66745" indent="0">
              <a:buNone/>
              <a:defRPr sz="9000" b="1"/>
            </a:lvl2pPr>
            <a:lvl3pPr marL="4133495" indent="0">
              <a:buNone/>
              <a:defRPr sz="8100" b="1"/>
            </a:lvl3pPr>
            <a:lvl4pPr marL="6200241" indent="0">
              <a:buNone/>
              <a:defRPr sz="7200" b="1"/>
            </a:lvl4pPr>
            <a:lvl5pPr marL="8266986" indent="0">
              <a:buNone/>
              <a:defRPr sz="7200" b="1"/>
            </a:lvl5pPr>
            <a:lvl6pPr marL="10333731" indent="0">
              <a:buNone/>
              <a:defRPr sz="7200" b="1"/>
            </a:lvl6pPr>
            <a:lvl7pPr marL="12400477" indent="0">
              <a:buNone/>
              <a:defRPr sz="7200" b="1"/>
            </a:lvl7pPr>
            <a:lvl8pPr marL="14467231" indent="0">
              <a:buNone/>
              <a:defRPr sz="7200" b="1"/>
            </a:lvl8pPr>
            <a:lvl9pPr marL="16533977" indent="0">
              <a:buNone/>
              <a:defRPr sz="7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440185" y="13472648"/>
            <a:ext cx="12726592" cy="24476949"/>
          </a:xfrm>
        </p:spPr>
        <p:txBody>
          <a:bodyPr/>
          <a:lstStyle>
            <a:lvl1pPr>
              <a:defRPr sz="109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4631838" y="9509529"/>
            <a:ext cx="12731591" cy="3963118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66745" indent="0">
              <a:buNone/>
              <a:defRPr sz="9000" b="1"/>
            </a:lvl2pPr>
            <a:lvl3pPr marL="4133495" indent="0">
              <a:buNone/>
              <a:defRPr sz="8100" b="1"/>
            </a:lvl3pPr>
            <a:lvl4pPr marL="6200241" indent="0">
              <a:buNone/>
              <a:defRPr sz="7200" b="1"/>
            </a:lvl4pPr>
            <a:lvl5pPr marL="8266986" indent="0">
              <a:buNone/>
              <a:defRPr sz="7200" b="1"/>
            </a:lvl5pPr>
            <a:lvl6pPr marL="10333731" indent="0">
              <a:buNone/>
              <a:defRPr sz="7200" b="1"/>
            </a:lvl6pPr>
            <a:lvl7pPr marL="12400477" indent="0">
              <a:buNone/>
              <a:defRPr sz="7200" b="1"/>
            </a:lvl7pPr>
            <a:lvl8pPr marL="14467231" indent="0">
              <a:buNone/>
              <a:defRPr sz="7200" b="1"/>
            </a:lvl8pPr>
            <a:lvl9pPr marL="16533977" indent="0">
              <a:buNone/>
              <a:defRPr sz="7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4631838" y="13472648"/>
            <a:ext cx="12731591" cy="24476949"/>
          </a:xfrm>
        </p:spPr>
        <p:txBody>
          <a:bodyPr/>
          <a:lstStyle>
            <a:lvl1pPr>
              <a:defRPr sz="109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D514-A51D-EE4E-8EC3-A30D51145668}" type="datetimeFigureOut">
              <a:rPr lang="es-ES" smtClean="0"/>
              <a:t>20/09/2019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7F3-AF78-6D45-B221-02B88646B1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06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D514-A51D-EE4E-8EC3-A30D51145668}" type="datetimeFigureOut">
              <a:rPr lang="es-ES" smtClean="0"/>
              <a:t>20/09/2019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7F3-AF78-6D45-B221-02B88646B1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83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D514-A51D-EE4E-8EC3-A30D51145668}" type="datetimeFigureOut">
              <a:rPr lang="es-ES" smtClean="0"/>
              <a:t>20/09/2019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7F3-AF78-6D45-B221-02B88646B1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712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8" y="1691465"/>
            <a:ext cx="9476186" cy="7198523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61413" y="1691474"/>
            <a:ext cx="16102015" cy="36258139"/>
          </a:xfrm>
        </p:spPr>
        <p:txBody>
          <a:bodyPr/>
          <a:lstStyle>
            <a:lvl1pPr>
              <a:defRPr sz="14500"/>
            </a:lvl1pPr>
            <a:lvl2pPr>
              <a:defRPr sz="12700"/>
            </a:lvl2pPr>
            <a:lvl3pPr>
              <a:defRPr sz="109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440188" y="8889997"/>
            <a:ext cx="9476186" cy="29059615"/>
          </a:xfrm>
        </p:spPr>
        <p:txBody>
          <a:bodyPr/>
          <a:lstStyle>
            <a:lvl1pPr marL="0" indent="0">
              <a:buNone/>
              <a:defRPr sz="6300"/>
            </a:lvl1pPr>
            <a:lvl2pPr marL="2066745" indent="0">
              <a:buNone/>
              <a:defRPr sz="5400"/>
            </a:lvl2pPr>
            <a:lvl3pPr marL="4133495" indent="0">
              <a:buNone/>
              <a:defRPr sz="4500"/>
            </a:lvl3pPr>
            <a:lvl4pPr marL="6200241" indent="0">
              <a:buNone/>
              <a:defRPr sz="4500"/>
            </a:lvl4pPr>
            <a:lvl5pPr marL="8266986" indent="0">
              <a:buNone/>
              <a:defRPr sz="4500"/>
            </a:lvl5pPr>
            <a:lvl6pPr marL="10333731" indent="0">
              <a:buNone/>
              <a:defRPr sz="4500"/>
            </a:lvl6pPr>
            <a:lvl7pPr marL="12400477" indent="0">
              <a:buNone/>
              <a:defRPr sz="4500"/>
            </a:lvl7pPr>
            <a:lvl8pPr marL="14467231" indent="0">
              <a:buNone/>
              <a:defRPr sz="4500"/>
            </a:lvl8pPr>
            <a:lvl9pPr marL="16533977" indent="0">
              <a:buNone/>
              <a:defRPr sz="4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D514-A51D-EE4E-8EC3-A30D51145668}" type="datetimeFigureOut">
              <a:rPr lang="es-ES" smtClean="0"/>
              <a:t>20/09/2019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7F3-AF78-6D45-B221-02B88646B1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60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5707" y="29738163"/>
            <a:ext cx="17282160" cy="3510758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645707" y="3795944"/>
            <a:ext cx="17282160" cy="25489853"/>
          </a:xfrm>
        </p:spPr>
        <p:txBody>
          <a:bodyPr/>
          <a:lstStyle>
            <a:lvl1pPr marL="0" indent="0">
              <a:buNone/>
              <a:defRPr sz="14500"/>
            </a:lvl1pPr>
            <a:lvl2pPr marL="2066745" indent="0">
              <a:buNone/>
              <a:defRPr sz="12700"/>
            </a:lvl2pPr>
            <a:lvl3pPr marL="4133495" indent="0">
              <a:buNone/>
              <a:defRPr sz="10900"/>
            </a:lvl3pPr>
            <a:lvl4pPr marL="6200241" indent="0">
              <a:buNone/>
              <a:defRPr sz="9000"/>
            </a:lvl4pPr>
            <a:lvl5pPr marL="8266986" indent="0">
              <a:buNone/>
              <a:defRPr sz="9000"/>
            </a:lvl5pPr>
            <a:lvl6pPr marL="10333731" indent="0">
              <a:buNone/>
              <a:defRPr sz="9000"/>
            </a:lvl6pPr>
            <a:lvl7pPr marL="12400477" indent="0">
              <a:buNone/>
              <a:defRPr sz="9000"/>
            </a:lvl7pPr>
            <a:lvl8pPr marL="14467231" indent="0">
              <a:buNone/>
              <a:defRPr sz="9000"/>
            </a:lvl8pPr>
            <a:lvl9pPr marL="16533977" indent="0">
              <a:buNone/>
              <a:defRPr sz="9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645707" y="33248921"/>
            <a:ext cx="17282160" cy="4985859"/>
          </a:xfrm>
        </p:spPr>
        <p:txBody>
          <a:bodyPr/>
          <a:lstStyle>
            <a:lvl1pPr marL="0" indent="0">
              <a:buNone/>
              <a:defRPr sz="6300"/>
            </a:lvl1pPr>
            <a:lvl2pPr marL="2066745" indent="0">
              <a:buNone/>
              <a:defRPr sz="5400"/>
            </a:lvl2pPr>
            <a:lvl3pPr marL="4133495" indent="0">
              <a:buNone/>
              <a:defRPr sz="4500"/>
            </a:lvl3pPr>
            <a:lvl4pPr marL="6200241" indent="0">
              <a:buNone/>
              <a:defRPr sz="4500"/>
            </a:lvl4pPr>
            <a:lvl5pPr marL="8266986" indent="0">
              <a:buNone/>
              <a:defRPr sz="4500"/>
            </a:lvl5pPr>
            <a:lvl6pPr marL="10333731" indent="0">
              <a:buNone/>
              <a:defRPr sz="4500"/>
            </a:lvl6pPr>
            <a:lvl7pPr marL="12400477" indent="0">
              <a:buNone/>
              <a:defRPr sz="4500"/>
            </a:lvl7pPr>
            <a:lvl8pPr marL="14467231" indent="0">
              <a:buNone/>
              <a:defRPr sz="4500"/>
            </a:lvl8pPr>
            <a:lvl9pPr marL="16533977" indent="0">
              <a:buNone/>
              <a:defRPr sz="4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D514-A51D-EE4E-8EC3-A30D51145668}" type="datetimeFigureOut">
              <a:rPr lang="es-ES" smtClean="0"/>
              <a:t>20/09/2019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7F3-AF78-6D45-B221-02B88646B1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66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440180" y="1701295"/>
            <a:ext cx="25923240" cy="7080515"/>
          </a:xfrm>
          <a:prstGeom prst="rect">
            <a:avLst/>
          </a:prstGeom>
        </p:spPr>
        <p:txBody>
          <a:bodyPr vert="horz" lIns="413347" tIns="206669" rIns="413347" bIns="206669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40180" y="9912730"/>
            <a:ext cx="25923240" cy="28036874"/>
          </a:xfrm>
          <a:prstGeom prst="rect">
            <a:avLst/>
          </a:prstGeom>
        </p:spPr>
        <p:txBody>
          <a:bodyPr vert="horz" lIns="413347" tIns="206669" rIns="413347" bIns="206669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440180" y="39375546"/>
            <a:ext cx="6720840" cy="2261831"/>
          </a:xfrm>
          <a:prstGeom prst="rect">
            <a:avLst/>
          </a:prstGeom>
        </p:spPr>
        <p:txBody>
          <a:bodyPr vert="horz" lIns="413347" tIns="206669" rIns="413347" bIns="206669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3D514-A51D-EE4E-8EC3-A30D51145668}" type="datetimeFigureOut">
              <a:rPr lang="es-ES" smtClean="0"/>
              <a:t>20/09/2019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9841230" y="39375546"/>
            <a:ext cx="9121140" cy="2261831"/>
          </a:xfrm>
          <a:prstGeom prst="rect">
            <a:avLst/>
          </a:prstGeom>
        </p:spPr>
        <p:txBody>
          <a:bodyPr vert="horz" lIns="413347" tIns="206669" rIns="413347" bIns="206669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20642582" y="39375546"/>
            <a:ext cx="6720840" cy="2261831"/>
          </a:xfrm>
          <a:prstGeom prst="rect">
            <a:avLst/>
          </a:prstGeom>
        </p:spPr>
        <p:txBody>
          <a:bodyPr vert="horz" lIns="413347" tIns="206669" rIns="413347" bIns="206669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A17F3-AF78-6D45-B221-02B88646B1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66745" rtl="0" eaLnBrk="1" latinLnBrk="0" hangingPunct="1">
        <a:spcBef>
          <a:spcPct val="0"/>
        </a:spcBef>
        <a:buNone/>
        <a:defRPr sz="1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50059" indent="-1550059" algn="l" defTabSz="2066745" rtl="0" eaLnBrk="1" latinLnBrk="0" hangingPunct="1">
        <a:spcBef>
          <a:spcPct val="20000"/>
        </a:spcBef>
        <a:buFont typeface="Arial"/>
        <a:buChar char="•"/>
        <a:defRPr sz="14500" kern="1200">
          <a:solidFill>
            <a:schemeClr val="tx1"/>
          </a:solidFill>
          <a:latin typeface="+mn-lt"/>
          <a:ea typeface="+mn-ea"/>
          <a:cs typeface="+mn-cs"/>
        </a:defRPr>
      </a:lvl1pPr>
      <a:lvl2pPr marL="3358459" indent="-1291718" algn="l" defTabSz="2066745" rtl="0" eaLnBrk="1" latinLnBrk="0" hangingPunct="1">
        <a:spcBef>
          <a:spcPct val="20000"/>
        </a:spcBef>
        <a:buFont typeface="Arial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166868" indent="-1033373" algn="l" defTabSz="2066745" rtl="0" eaLnBrk="1" latinLnBrk="0" hangingPunct="1">
        <a:spcBef>
          <a:spcPct val="20000"/>
        </a:spcBef>
        <a:buFont typeface="Arial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233618" indent="-1033373" algn="l" defTabSz="2066745" rtl="0" eaLnBrk="1" latinLnBrk="0" hangingPunct="1">
        <a:spcBef>
          <a:spcPct val="20000"/>
        </a:spcBef>
        <a:buFont typeface="Arial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300359" indent="-1033373" algn="l" defTabSz="2066745" rtl="0" eaLnBrk="1" latinLnBrk="0" hangingPunct="1">
        <a:spcBef>
          <a:spcPct val="20000"/>
        </a:spcBef>
        <a:buFont typeface="Arial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67109" indent="-1033373" algn="l" defTabSz="2066745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433854" indent="-1033373" algn="l" defTabSz="2066745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500599" indent="-1033373" algn="l" defTabSz="2066745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567349" indent="-1033373" algn="l" defTabSz="2066745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2066745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66745" algn="l" defTabSz="2066745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33495" algn="l" defTabSz="2066745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200241" algn="l" defTabSz="2066745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66986" algn="l" defTabSz="2066745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333731" algn="l" defTabSz="2066745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400477" algn="l" defTabSz="2066745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67231" algn="l" defTabSz="2066745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533977" algn="l" defTabSz="2066745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18" Type="http://schemas.openxmlformats.org/officeDocument/2006/relationships/image" Target="../media/image16.png"/><Relationship Id="rId26" Type="http://schemas.openxmlformats.org/officeDocument/2006/relationships/image" Target="../media/image20.png"/><Relationship Id="rId3" Type="http://schemas.openxmlformats.org/officeDocument/2006/relationships/image" Target="../media/image1.jpg"/><Relationship Id="rId21" Type="http://schemas.microsoft.com/office/2007/relationships/hdphoto" Target="../media/hdphoto1.wdp"/><Relationship Id="rId7" Type="http://schemas.openxmlformats.org/officeDocument/2006/relationships/image" Target="../media/image5.tif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20" Type="http://schemas.openxmlformats.org/officeDocument/2006/relationships/image" Target="../media/image18.png"/><Relationship Id="rId29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chart" Target="../charts/chart3.xml"/><Relationship Id="rId32" Type="http://schemas.openxmlformats.org/officeDocument/2006/relationships/image" Target="../media/image2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chart" Target="../charts/chart2.xml"/><Relationship Id="rId28" Type="http://schemas.openxmlformats.org/officeDocument/2006/relationships/chart" Target="../charts/chart5.xml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2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chart" Target="../charts/chart1.xml"/><Relationship Id="rId27" Type="http://schemas.openxmlformats.org/officeDocument/2006/relationships/chart" Target="../charts/chart4.xml"/><Relationship Id="rId30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20604678_10211384695906961_9085142962227788847_n.jpg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4"/>
          <a:stretch/>
        </p:blipFill>
        <p:spPr>
          <a:xfrm>
            <a:off x="-35800" y="19252475"/>
            <a:ext cx="28882058" cy="23230615"/>
          </a:xfrm>
          <a:prstGeom prst="rect">
            <a:avLst/>
          </a:prstGeom>
        </p:spPr>
      </p:pic>
      <p:sp>
        <p:nvSpPr>
          <p:cNvPr id="246" name="Rectángulo redondeado 245">
            <a:extLst>
              <a:ext uri="{FF2B5EF4-FFF2-40B4-BE49-F238E27FC236}">
                <a16:creationId xmlns="" xmlns:a16="http://schemas.microsoft.com/office/drawing/2014/main" id="{AEC788F0-D404-134F-BAD3-64CD510F385C}"/>
              </a:ext>
            </a:extLst>
          </p:cNvPr>
          <p:cNvSpPr/>
          <p:nvPr/>
        </p:nvSpPr>
        <p:spPr>
          <a:xfrm>
            <a:off x="12195068" y="20235552"/>
            <a:ext cx="16490022" cy="10147535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8" name="Imagen 237">
            <a:extLst>
              <a:ext uri="{FF2B5EF4-FFF2-40B4-BE49-F238E27FC236}">
                <a16:creationId xmlns="" xmlns:a16="http://schemas.microsoft.com/office/drawing/2014/main" id="{D6DD6065-DED6-5D4F-8AB9-A7E192C679B7}"/>
              </a:ext>
            </a:extLst>
          </p:cNvPr>
          <p:cNvPicPr>
            <a:picLocks/>
          </p:cNvPicPr>
          <p:nvPr/>
        </p:nvPicPr>
        <p:blipFill>
          <a:blip r:embed="rId4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78549" y="-4774523"/>
            <a:ext cx="19250527" cy="28799574"/>
          </a:xfrm>
          <a:prstGeom prst="rect">
            <a:avLst/>
          </a:prstGeom>
        </p:spPr>
      </p:pic>
      <p:sp>
        <p:nvSpPr>
          <p:cNvPr id="60" name="Rectángulo redondeado 59"/>
          <p:cNvSpPr/>
          <p:nvPr/>
        </p:nvSpPr>
        <p:spPr>
          <a:xfrm>
            <a:off x="436503" y="30683081"/>
            <a:ext cx="27889178" cy="7990841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000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050697" y="1364605"/>
            <a:ext cx="20329080" cy="59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885" tIns="41442" rIns="82885" bIns="41442">
            <a:spAutoFit/>
          </a:bodyPr>
          <a:lstStyle>
            <a:lvl1pPr defTabSz="784225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defTabSz="784225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defTabSz="784225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defTabSz="784225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defTabSz="784225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s-ES_tradnl" sz="3300" b="1" dirty="0">
                <a:latin typeface="Helvetica"/>
                <a:cs typeface="Helvetica"/>
              </a:rPr>
              <a:t>*</a:t>
            </a:r>
            <a:r>
              <a:rPr lang="es-ES_tradnl" sz="3300" b="1" u="sng" dirty="0">
                <a:latin typeface="Helvetica"/>
                <a:cs typeface="Helvetica"/>
              </a:rPr>
              <a:t>Isabel </a:t>
            </a:r>
            <a:r>
              <a:rPr lang="es-ES_tradnl" sz="3300" b="1" u="sng" dirty="0" smtClean="0">
                <a:latin typeface="Helvetica"/>
                <a:cs typeface="Helvetica"/>
              </a:rPr>
              <a:t>García</a:t>
            </a:r>
            <a:r>
              <a:rPr lang="es-ES_tradnl" sz="3300" b="1" u="sng" baseline="30000" dirty="0" smtClean="0">
                <a:latin typeface="Helvetica"/>
                <a:cs typeface="Helvetica"/>
              </a:rPr>
              <a:t>1</a:t>
            </a:r>
            <a:r>
              <a:rPr lang="es-ES_tradnl" sz="3300" b="1" dirty="0">
                <a:latin typeface="Helvetica"/>
                <a:cs typeface="Helvetica"/>
              </a:rPr>
              <a:t>, Rosana Chiva </a:t>
            </a:r>
            <a:r>
              <a:rPr lang="es-ES_tradnl" sz="3300" b="1" baseline="30000" dirty="0">
                <a:latin typeface="Helvetica"/>
                <a:cs typeface="Helvetica"/>
              </a:rPr>
              <a:t>1</a:t>
            </a:r>
            <a:r>
              <a:rPr lang="es-ES_tradnl" sz="3300" b="1" dirty="0">
                <a:latin typeface="Helvetica"/>
                <a:cs typeface="Helvetica"/>
              </a:rPr>
              <a:t>, Rosa Esteban, Mercedes </a:t>
            </a:r>
            <a:r>
              <a:rPr lang="es-ES_tradnl" sz="3300" b="1" dirty="0" err="1">
                <a:latin typeface="Helvetica"/>
                <a:cs typeface="Helvetica"/>
              </a:rPr>
              <a:t>Tamame</a:t>
            </a:r>
            <a:r>
              <a:rPr lang="es-ES_tradnl" sz="3300" b="1" dirty="0">
                <a:latin typeface="Helvetica"/>
                <a:cs typeface="Helvetica"/>
              </a:rPr>
              <a:t> </a:t>
            </a:r>
            <a:r>
              <a:rPr lang="es-ES_tradnl" sz="3300" b="1" baseline="30000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777787" y="2273070"/>
            <a:ext cx="17656050" cy="580777"/>
          </a:xfrm>
          <a:prstGeom prst="rect">
            <a:avLst/>
          </a:prstGeom>
          <a:noFill/>
        </p:spPr>
        <p:txBody>
          <a:bodyPr wrap="square" lIns="87479" tIns="43740" rIns="87479" bIns="43740" rtlCol="0">
            <a:spAutoFit/>
          </a:bodyPr>
          <a:lstStyle/>
          <a:p>
            <a:pPr algn="ctr"/>
            <a:r>
              <a:rPr lang="es-ES_tradnl" sz="3200" b="1" dirty="0">
                <a:latin typeface="Helvetica"/>
                <a:cs typeface="Helvetica"/>
              </a:rPr>
              <a:t> </a:t>
            </a:r>
            <a:r>
              <a:rPr lang="es-ES_tradnl" sz="3000" i="1" baseline="30000" dirty="0">
                <a:latin typeface="Helvetica"/>
                <a:cs typeface="Helvetica"/>
              </a:rPr>
              <a:t>1</a:t>
            </a:r>
            <a:r>
              <a:rPr lang="es-ES_tradnl" sz="3000" i="1" dirty="0">
                <a:latin typeface="Helvetica"/>
                <a:cs typeface="Helvetica"/>
              </a:rPr>
              <a:t>Instituto de Biología Funcional y Genómica , IBFG, CSIC-Universidad de Salamanca *</a:t>
            </a:r>
            <a:r>
              <a:rPr lang="es-ES_tradnl" sz="3000" i="1" u="sng" dirty="0" err="1">
                <a:latin typeface="Helvetica"/>
                <a:cs typeface="Helvetica"/>
              </a:rPr>
              <a:t>igi@usal.es</a:t>
            </a:r>
            <a:r>
              <a:rPr lang="es-ES" sz="3200" dirty="0">
                <a:latin typeface="Helvetica"/>
                <a:cs typeface="Helvetica"/>
              </a:rPr>
              <a:t> </a:t>
            </a:r>
          </a:p>
        </p:txBody>
      </p:sp>
      <p:sp>
        <p:nvSpPr>
          <p:cNvPr id="104" name="CuadroTexto 3"/>
          <p:cNvSpPr txBox="1">
            <a:spLocks noChangeArrowheads="1"/>
          </p:cNvSpPr>
          <p:nvPr/>
        </p:nvSpPr>
        <p:spPr bwMode="auto">
          <a:xfrm>
            <a:off x="649336" y="5846132"/>
            <a:ext cx="27585867" cy="50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79" tIns="43740" rIns="87479" bIns="43740">
            <a:spAutoFit/>
          </a:bodyPr>
          <a:lstStyle>
            <a:lvl1pPr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just"/>
            <a:r>
              <a:rPr lang="es-ES" dirty="0">
                <a:latin typeface="Helvetica"/>
                <a:cs typeface="Helvetica"/>
              </a:rPr>
              <a:t>   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050697" y="281713"/>
            <a:ext cx="19668761" cy="919331"/>
          </a:xfrm>
          <a:prstGeom prst="rect">
            <a:avLst/>
          </a:prstGeom>
          <a:noFill/>
        </p:spPr>
        <p:txBody>
          <a:bodyPr wrap="square" lIns="87479" tIns="43740" rIns="87479" bIns="43740" rtlCol="0" anchor="t" anchorCtr="1">
            <a:spAutoFit/>
          </a:bodyPr>
          <a:lstStyle/>
          <a:p>
            <a:r>
              <a:rPr lang="es-ES_tradnl" sz="5400" b="1" dirty="0">
                <a:solidFill>
                  <a:srgbClr val="C00000"/>
                </a:solidFill>
                <a:latin typeface="Helvetica"/>
                <a:cs typeface="Helvetica"/>
              </a:rPr>
              <a:t>Nuevas levaduras e híbridos para la innovación enológica</a:t>
            </a:r>
            <a:endParaRPr lang="es-ES_tradnl" sz="5400" dirty="0">
              <a:solidFill>
                <a:srgbClr val="C00000"/>
              </a:solidFill>
              <a:latin typeface="Helvetica"/>
              <a:cs typeface="Helvetica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7407" y="1528912"/>
            <a:ext cx="3415060" cy="116684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42546" y="510321"/>
            <a:ext cx="3159933" cy="805060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74169" y="3081377"/>
            <a:ext cx="28729433" cy="6555623"/>
          </a:xfrm>
          <a:prstGeom prst="rect">
            <a:avLst/>
          </a:prstGeom>
          <a:solidFill>
            <a:schemeClr val="lt1">
              <a:alpha val="43000"/>
            </a:scheme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18" tIns="45711" rIns="91418" bIns="45711" rtlCol="0">
            <a:spAutoFit/>
          </a:bodyPr>
          <a:lstStyle/>
          <a:p>
            <a:pPr algn="just"/>
            <a:r>
              <a:rPr lang="es-ES" sz="2800" dirty="0">
                <a:latin typeface="Helvetica"/>
                <a:cs typeface="Helvetica"/>
              </a:rPr>
              <a:t>La fermentación vínica es un proceso biotecnológico complejo en el que intervienen distintos microorganismos y en el que ocurren numerosos procesos físico-químicos que determinan conjuntamente las propiedades finales de cada vino. Las levaduras, además de transformar los azúcares del mosto en etanol y CO</a:t>
            </a:r>
            <a:r>
              <a:rPr lang="es-ES" sz="2800" baseline="-25000" dirty="0">
                <a:latin typeface="Helvetica"/>
                <a:cs typeface="Helvetica"/>
              </a:rPr>
              <a:t>2</a:t>
            </a:r>
            <a:r>
              <a:rPr lang="es-ES" sz="2800" dirty="0">
                <a:latin typeface="Helvetica"/>
                <a:cs typeface="Helvetica"/>
              </a:rPr>
              <a:t>, hidrolizan compuestos complejos de las uvas y producen “aromas fermentativos”, como alcoholes superiores y ésteres volátiles, que varían dependiendo de las especies y cepas e influyen en los aromas secundarios de los vinos. </a:t>
            </a:r>
          </a:p>
          <a:p>
            <a:pPr algn="just"/>
            <a:endParaRPr lang="es-ES" sz="2800" dirty="0">
              <a:solidFill>
                <a:srgbClr val="1F2FC0"/>
              </a:solidFill>
              <a:latin typeface="Helvetica"/>
              <a:cs typeface="Helvetica"/>
            </a:endParaRPr>
          </a:p>
          <a:p>
            <a:pPr algn="just"/>
            <a:r>
              <a:rPr lang="es-ES" sz="2800" b="1" dirty="0">
                <a:solidFill>
                  <a:srgbClr val="1F2FC0"/>
                </a:solidFill>
                <a:latin typeface="Helvetica"/>
                <a:cs typeface="Helvetica"/>
              </a:rPr>
              <a:t>La selección y obtención de nuevas cepas de levadura con distintas propiedades es fundamental para la innovación y desarrollo de vinos nuevos y distintivos</a:t>
            </a:r>
            <a:r>
              <a:rPr lang="es-ES" sz="2800" b="1" dirty="0">
                <a:solidFill>
                  <a:schemeClr val="tx1"/>
                </a:solidFill>
                <a:latin typeface="Helvetica"/>
                <a:cs typeface="Helvetica"/>
              </a:rPr>
              <a:t>. </a:t>
            </a:r>
          </a:p>
          <a:p>
            <a:pPr algn="just"/>
            <a:r>
              <a:rPr lang="es-ES" sz="2800" dirty="0">
                <a:solidFill>
                  <a:schemeClr val="tx1"/>
                </a:solidFill>
                <a:latin typeface="Helvetica"/>
                <a:cs typeface="Helvetica"/>
              </a:rPr>
              <a:t>Dos formas de obtener nuevas cepas vínicas del género </a:t>
            </a:r>
            <a:r>
              <a:rPr lang="es-ES" sz="2800" i="1" dirty="0" err="1">
                <a:solidFill>
                  <a:schemeClr val="tx1"/>
                </a:solidFill>
                <a:latin typeface="Helvetica"/>
                <a:cs typeface="Helvetica"/>
              </a:rPr>
              <a:t>Saccharomyces</a:t>
            </a:r>
            <a:r>
              <a:rPr lang="es-ES" sz="2800" i="1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s-ES" sz="2800" dirty="0">
                <a:solidFill>
                  <a:schemeClr val="tx1"/>
                </a:solidFill>
                <a:latin typeface="Helvetica"/>
                <a:cs typeface="Helvetica"/>
              </a:rPr>
              <a:t>para inóculos fermentativos son:</a:t>
            </a:r>
            <a:r>
              <a:rPr lang="es-ES" sz="2800" b="1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s-ES" sz="2800" dirty="0">
                <a:solidFill>
                  <a:srgbClr val="1F2FC0"/>
                </a:solidFill>
                <a:latin typeface="Helvetica"/>
                <a:cs typeface="Helvetica"/>
              </a:rPr>
              <a:t>1) </a:t>
            </a:r>
            <a:r>
              <a:rPr lang="es-ES" sz="2800" dirty="0">
                <a:solidFill>
                  <a:schemeClr val="tx1"/>
                </a:solidFill>
                <a:latin typeface="Helvetica"/>
                <a:cs typeface="Helvetica"/>
              </a:rPr>
              <a:t>Aislar a partir de uvas y mostos fermentando de una  bodega cepas salvajes y analizar si poseen nuevas y buenas propiedades genéticas, fisiológicas y enológicas. </a:t>
            </a:r>
            <a:r>
              <a:rPr lang="es-ES" sz="2800" dirty="0">
                <a:solidFill>
                  <a:srgbClr val="1F2FC0"/>
                </a:solidFill>
                <a:latin typeface="Helvetica"/>
                <a:cs typeface="Helvetica"/>
              </a:rPr>
              <a:t>2) </a:t>
            </a:r>
            <a:r>
              <a:rPr lang="es-ES" sz="2800" dirty="0">
                <a:solidFill>
                  <a:schemeClr val="tx1"/>
                </a:solidFill>
                <a:latin typeface="Helvetica"/>
                <a:cs typeface="Helvetica"/>
              </a:rPr>
              <a:t>Obtener híbridos que combinen los genomas y hereden algunas de las mejores propiedades de dos </a:t>
            </a:r>
            <a:r>
              <a:rPr lang="es-ES" sz="2800" i="1" dirty="0">
                <a:solidFill>
                  <a:schemeClr val="tx1"/>
                </a:solidFill>
                <a:latin typeface="Helvetica"/>
                <a:cs typeface="Helvetica"/>
              </a:rPr>
              <a:t>cepas parentales, </a:t>
            </a:r>
            <a:r>
              <a:rPr lang="es-ES" sz="2800" dirty="0">
                <a:solidFill>
                  <a:schemeClr val="tx1"/>
                </a:solidFill>
                <a:latin typeface="Helvetica"/>
                <a:cs typeface="Helvetica"/>
              </a:rPr>
              <a:t>aisladas de mostos fermentando, de nichos naturales o de otros ambientes fermentativos (</a:t>
            </a:r>
            <a:r>
              <a:rPr lang="es-ES" sz="2800" dirty="0" err="1">
                <a:solidFill>
                  <a:schemeClr val="tx1"/>
                </a:solidFill>
                <a:latin typeface="Helvetica"/>
                <a:cs typeface="Helvetica"/>
              </a:rPr>
              <a:t>ej</a:t>
            </a:r>
            <a:r>
              <a:rPr lang="es-ES" sz="2800" dirty="0">
                <a:solidFill>
                  <a:schemeClr val="tx1"/>
                </a:solidFill>
                <a:latin typeface="Helvetica"/>
                <a:cs typeface="Helvetica"/>
              </a:rPr>
              <a:t>: panificación). Los </a:t>
            </a:r>
            <a:r>
              <a:rPr lang="es-ES" sz="2800" i="1" dirty="0">
                <a:solidFill>
                  <a:schemeClr val="tx1"/>
                </a:solidFill>
                <a:latin typeface="Helvetica"/>
                <a:cs typeface="Helvetica"/>
              </a:rPr>
              <a:t>híbridos primarios </a:t>
            </a:r>
            <a:r>
              <a:rPr lang="es-ES" sz="2800" dirty="0">
                <a:solidFill>
                  <a:schemeClr val="tx1"/>
                </a:solidFill>
                <a:latin typeface="Helvetica"/>
                <a:cs typeface="Helvetica"/>
              </a:rPr>
              <a:t>sufren reorganizaciones genómicas hasta </a:t>
            </a:r>
            <a:r>
              <a:rPr lang="es-ES" sz="2800" i="1" dirty="0">
                <a:solidFill>
                  <a:schemeClr val="tx1"/>
                </a:solidFill>
                <a:latin typeface="Helvetica"/>
                <a:cs typeface="Helvetica"/>
              </a:rPr>
              <a:t>estabilizarse como híbridos secundarios </a:t>
            </a:r>
            <a:r>
              <a:rPr lang="es-ES" sz="2800" dirty="0">
                <a:solidFill>
                  <a:schemeClr val="tx1"/>
                </a:solidFill>
                <a:latin typeface="Helvetica"/>
                <a:cs typeface="Helvetica"/>
              </a:rPr>
              <a:t>tras cultivarlos en distintas condiciones de selección (</a:t>
            </a:r>
            <a:r>
              <a:rPr lang="es-ES" sz="2800" i="1" dirty="0">
                <a:solidFill>
                  <a:schemeClr val="tx1"/>
                </a:solidFill>
                <a:latin typeface="Helvetica"/>
                <a:cs typeface="Helvetica"/>
              </a:rPr>
              <a:t>evolución adaptativa</a:t>
            </a:r>
            <a:r>
              <a:rPr lang="es-ES" sz="2800" dirty="0">
                <a:solidFill>
                  <a:schemeClr val="tx1"/>
                </a:solidFill>
                <a:latin typeface="Helvetica"/>
                <a:cs typeface="Helvetica"/>
              </a:rPr>
              <a:t>). </a:t>
            </a:r>
          </a:p>
          <a:p>
            <a:pPr algn="just"/>
            <a:endParaRPr lang="es-ES" sz="280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algn="just"/>
            <a:r>
              <a:rPr lang="es-ES" sz="2800" dirty="0">
                <a:solidFill>
                  <a:schemeClr val="tx1"/>
                </a:solidFill>
                <a:latin typeface="Helvetica"/>
                <a:cs typeface="Helvetica"/>
              </a:rPr>
              <a:t>En este trabajo </a:t>
            </a:r>
            <a:r>
              <a:rPr lang="es-ES" sz="2800" dirty="0">
                <a:solidFill>
                  <a:srgbClr val="1F2FC0"/>
                </a:solidFill>
                <a:latin typeface="Helvetica"/>
                <a:cs typeface="Helvetica"/>
              </a:rPr>
              <a:t>(1) </a:t>
            </a:r>
            <a:r>
              <a:rPr lang="es-ES" sz="2800" dirty="0">
                <a:solidFill>
                  <a:schemeClr val="tx1"/>
                </a:solidFill>
                <a:latin typeface="Helvetica"/>
                <a:cs typeface="Helvetica"/>
              </a:rPr>
              <a:t>se han aislado y caracterizado 3 cepas de </a:t>
            </a:r>
            <a:r>
              <a:rPr lang="es-ES" sz="2800" i="1" dirty="0">
                <a:solidFill>
                  <a:schemeClr val="tx1"/>
                </a:solidFill>
                <a:latin typeface="Helvetica"/>
                <a:cs typeface="Helvetica"/>
              </a:rPr>
              <a:t>S. </a:t>
            </a:r>
            <a:r>
              <a:rPr lang="es-ES" sz="2800" i="1" dirty="0" err="1">
                <a:solidFill>
                  <a:schemeClr val="tx1"/>
                </a:solidFill>
                <a:latin typeface="Helvetica"/>
                <a:cs typeface="Helvetica"/>
              </a:rPr>
              <a:t>cerevisiae</a:t>
            </a:r>
            <a:r>
              <a:rPr lang="es-ES" sz="2800" dirty="0">
                <a:solidFill>
                  <a:schemeClr val="tx1"/>
                </a:solidFill>
                <a:latin typeface="Helvetica"/>
                <a:cs typeface="Helvetica"/>
              </a:rPr>
              <a:t> presentes en mostos fermentado de una bodega de la denominación de origen Rueda (SACI-10, SACI-11 y SACI-12) con las que se han hecho pruebas de micro-vinificación en mosto sintético para investigar su potencial enológico. Además,</a:t>
            </a:r>
            <a:r>
              <a:rPr lang="es-ES" sz="2800" b="1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s-ES" sz="2800" dirty="0">
                <a:solidFill>
                  <a:srgbClr val="1F2FC0"/>
                </a:solidFill>
                <a:latin typeface="Helvetica"/>
                <a:cs typeface="Helvetica"/>
              </a:rPr>
              <a:t>(2) </a:t>
            </a:r>
            <a:r>
              <a:rPr lang="es-ES" sz="2800" dirty="0">
                <a:solidFill>
                  <a:schemeClr val="tx1"/>
                </a:solidFill>
                <a:latin typeface="Helvetica"/>
                <a:cs typeface="Helvetica"/>
              </a:rPr>
              <a:t>se construyeron un híbrido </a:t>
            </a:r>
            <a:r>
              <a:rPr lang="es-ES" sz="2800" dirty="0" err="1">
                <a:solidFill>
                  <a:schemeClr val="tx1"/>
                </a:solidFill>
                <a:latin typeface="Helvetica"/>
                <a:cs typeface="Helvetica"/>
              </a:rPr>
              <a:t>interespecífico</a:t>
            </a:r>
            <a:r>
              <a:rPr lang="es-ES" sz="2800" dirty="0">
                <a:solidFill>
                  <a:schemeClr val="tx1"/>
                </a:solidFill>
                <a:latin typeface="Helvetica"/>
                <a:cs typeface="Helvetica"/>
              </a:rPr>
              <a:t> entre la cepa SACI-11 y una de la especie </a:t>
            </a:r>
            <a:r>
              <a:rPr lang="es-ES" sz="2800" i="1" dirty="0">
                <a:solidFill>
                  <a:schemeClr val="tx1"/>
                </a:solidFill>
                <a:latin typeface="Helvetica"/>
                <a:cs typeface="Helvetica"/>
              </a:rPr>
              <a:t>S. </a:t>
            </a:r>
            <a:r>
              <a:rPr lang="es-ES" sz="2800" i="1" dirty="0" err="1">
                <a:solidFill>
                  <a:schemeClr val="tx1"/>
                </a:solidFill>
                <a:latin typeface="Helvetica"/>
                <a:cs typeface="Helvetica"/>
              </a:rPr>
              <a:t>uvarum</a:t>
            </a:r>
            <a:r>
              <a:rPr lang="es-ES" sz="2800" dirty="0">
                <a:solidFill>
                  <a:schemeClr val="tx1"/>
                </a:solidFill>
                <a:latin typeface="Helvetica"/>
                <a:cs typeface="Helvetica"/>
              </a:rPr>
              <a:t>;</a:t>
            </a:r>
            <a:r>
              <a:rPr lang="es-ES" sz="2800" b="1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s-ES" sz="2800" dirty="0">
                <a:solidFill>
                  <a:schemeClr val="tx1"/>
                </a:solidFill>
                <a:latin typeface="Helvetica"/>
                <a:cs typeface="Helvetica"/>
              </a:rPr>
              <a:t>y un híbrido </a:t>
            </a:r>
            <a:r>
              <a:rPr lang="es-ES" sz="2800" dirty="0" err="1">
                <a:solidFill>
                  <a:schemeClr val="tx1"/>
                </a:solidFill>
                <a:latin typeface="Helvetica"/>
                <a:cs typeface="Helvetica"/>
              </a:rPr>
              <a:t>intraespecífico</a:t>
            </a:r>
            <a:r>
              <a:rPr lang="es-ES" sz="2800" dirty="0">
                <a:solidFill>
                  <a:schemeClr val="tx1"/>
                </a:solidFill>
                <a:latin typeface="Helvetica"/>
                <a:cs typeface="Helvetica"/>
              </a:rPr>
              <a:t> de </a:t>
            </a:r>
            <a:r>
              <a:rPr lang="es-ES" sz="2800" i="1" dirty="0">
                <a:solidFill>
                  <a:schemeClr val="tx1"/>
                </a:solidFill>
                <a:latin typeface="Helvetica"/>
                <a:cs typeface="Helvetica"/>
              </a:rPr>
              <a:t>S. </a:t>
            </a:r>
            <a:r>
              <a:rPr lang="es-ES" sz="2800" i="1" dirty="0" err="1">
                <a:solidFill>
                  <a:schemeClr val="tx1"/>
                </a:solidFill>
                <a:latin typeface="Helvetica"/>
                <a:cs typeface="Helvetica"/>
              </a:rPr>
              <a:t>cerevisiae</a:t>
            </a:r>
            <a:r>
              <a:rPr lang="es-ES" sz="2800" i="1" dirty="0">
                <a:solidFill>
                  <a:schemeClr val="tx1"/>
                </a:solidFill>
                <a:latin typeface="Helvetica"/>
                <a:cs typeface="Helvetica"/>
              </a:rPr>
              <a:t>,</a:t>
            </a:r>
            <a:r>
              <a:rPr lang="es-ES" sz="2800" dirty="0">
                <a:solidFill>
                  <a:schemeClr val="tx1"/>
                </a:solidFill>
                <a:latin typeface="Helvetica"/>
                <a:cs typeface="Helvetica"/>
              </a:rPr>
              <a:t> entre una cepa vínica (</a:t>
            </a:r>
            <a:r>
              <a:rPr lang="es-ES" sz="2800" dirty="0" err="1">
                <a:solidFill>
                  <a:schemeClr val="tx1"/>
                </a:solidFill>
                <a:latin typeface="Helvetica"/>
                <a:cs typeface="Helvetica"/>
              </a:rPr>
              <a:t>Sct</a:t>
            </a:r>
            <a:r>
              <a:rPr lang="es-ES" sz="2800" dirty="0">
                <a:solidFill>
                  <a:schemeClr val="tx1"/>
                </a:solidFill>
                <a:latin typeface="Helvetica"/>
                <a:cs typeface="Helvetica"/>
              </a:rPr>
              <a:t>) y una aislada de una masa madre (AY2).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1266059" y="9911246"/>
            <a:ext cx="7818318" cy="523202"/>
          </a:xfrm>
          <a:prstGeom prst="rect">
            <a:avLst/>
          </a:prstGeom>
          <a:noFill/>
        </p:spPr>
        <p:txBody>
          <a:bodyPr wrap="square" lIns="91418" tIns="45711" rIns="91418" bIns="45711" rtlCol="0">
            <a:spAutoFit/>
          </a:bodyPr>
          <a:lstStyle/>
          <a:p>
            <a:r>
              <a:rPr lang="es-ES" sz="2800" b="1" dirty="0">
                <a:solidFill>
                  <a:srgbClr val="1F2FC0"/>
                </a:solidFill>
                <a:latin typeface="Helvetica"/>
                <a:cs typeface="Helvetica"/>
              </a:rPr>
              <a:t>   Aislamiento e identificación de levaduras 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9613104" y="9754311"/>
            <a:ext cx="9533347" cy="523202"/>
          </a:xfrm>
          <a:prstGeom prst="rect">
            <a:avLst/>
          </a:prstGeom>
          <a:noFill/>
        </p:spPr>
        <p:txBody>
          <a:bodyPr wrap="square" lIns="91418" tIns="45711" rIns="91418" bIns="45711" rtlCol="0">
            <a:spAutoFit/>
          </a:bodyPr>
          <a:lstStyle/>
          <a:p>
            <a:r>
              <a:rPr lang="es-ES" sz="2800" b="1" dirty="0">
                <a:solidFill>
                  <a:srgbClr val="1F2FC0"/>
                </a:solidFill>
                <a:latin typeface="Helvetica"/>
                <a:cs typeface="Helvetica"/>
              </a:rPr>
              <a:t>    Estabilización y tipificación de híbridos secundarios</a:t>
            </a:r>
          </a:p>
        </p:txBody>
      </p:sp>
      <p:pic>
        <p:nvPicPr>
          <p:cNvPr id="32" name="Imagen 31" descr="aislados LiAc arreglado"/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2286" y="10768482"/>
            <a:ext cx="2888963" cy="29677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alphaModFix amt="84000"/>
          </a:blip>
          <a:stretch>
            <a:fillRect/>
          </a:stretch>
        </p:blipFill>
        <p:spPr>
          <a:xfrm>
            <a:off x="24537011" y="15030749"/>
            <a:ext cx="3049135" cy="3163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64487" y="15126424"/>
            <a:ext cx="2907055" cy="288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83167" y="10500603"/>
            <a:ext cx="4818154" cy="3699060"/>
          </a:xfrm>
          <a:prstGeom prst="rect">
            <a:avLst/>
          </a:prstGeom>
        </p:spPr>
      </p:pic>
      <p:sp>
        <p:nvSpPr>
          <p:cNvPr id="51" name="CuadroTexto 50"/>
          <p:cNvSpPr txBox="1"/>
          <p:nvPr/>
        </p:nvSpPr>
        <p:spPr>
          <a:xfrm>
            <a:off x="12944402" y="20514942"/>
            <a:ext cx="1473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1F2FC0"/>
                </a:solidFill>
                <a:latin typeface="Helvetica"/>
                <a:cs typeface="Helvetica"/>
              </a:rPr>
              <a:t>Caracterización del híbrido </a:t>
            </a:r>
            <a:r>
              <a:rPr lang="es-ES" sz="2800" b="1" i="1" dirty="0">
                <a:solidFill>
                  <a:srgbClr val="1F2FC0"/>
                </a:solidFill>
                <a:latin typeface="Helvetica"/>
                <a:cs typeface="Helvetica"/>
              </a:rPr>
              <a:t>S. </a:t>
            </a:r>
            <a:r>
              <a:rPr lang="es-ES" sz="2800" b="1" i="1" dirty="0" err="1">
                <a:solidFill>
                  <a:srgbClr val="1F2FC0"/>
                </a:solidFill>
                <a:latin typeface="Helvetica"/>
                <a:cs typeface="Helvetica"/>
              </a:rPr>
              <a:t>cerevisiae</a:t>
            </a:r>
            <a:r>
              <a:rPr lang="es-ES" sz="2800" b="1" i="1" dirty="0">
                <a:solidFill>
                  <a:srgbClr val="1F2FC0"/>
                </a:solidFill>
                <a:latin typeface="Helvetica"/>
                <a:cs typeface="Helvetica"/>
              </a:rPr>
              <a:t> </a:t>
            </a:r>
            <a:r>
              <a:rPr lang="es-ES" sz="2800" b="1" dirty="0">
                <a:solidFill>
                  <a:srgbClr val="1F2FC0"/>
                </a:solidFill>
                <a:latin typeface="Helvetica"/>
                <a:cs typeface="Helvetica"/>
              </a:rPr>
              <a:t>SACI-11x </a:t>
            </a:r>
            <a:r>
              <a:rPr lang="es-ES" sz="2800" b="1" i="1" dirty="0">
                <a:solidFill>
                  <a:srgbClr val="1F2FC0"/>
                </a:solidFill>
                <a:latin typeface="Helvetica"/>
                <a:cs typeface="Helvetica"/>
              </a:rPr>
              <a:t>S. </a:t>
            </a:r>
            <a:r>
              <a:rPr lang="es-ES" sz="2800" b="1" i="1" dirty="0" err="1">
                <a:solidFill>
                  <a:srgbClr val="1F2FC0"/>
                </a:solidFill>
                <a:latin typeface="Helvetica"/>
                <a:cs typeface="Helvetica"/>
              </a:rPr>
              <a:t>uvarum</a:t>
            </a:r>
            <a:r>
              <a:rPr lang="es-ES" sz="2800" b="1" i="1" dirty="0">
                <a:solidFill>
                  <a:srgbClr val="1F2FC0"/>
                </a:solidFill>
                <a:latin typeface="Helvetica"/>
                <a:cs typeface="Helvetica"/>
              </a:rPr>
              <a:t> 1690  (</a:t>
            </a:r>
            <a:r>
              <a:rPr lang="es-ES" sz="2800" b="1" dirty="0" err="1">
                <a:solidFill>
                  <a:srgbClr val="1F2FC0"/>
                </a:solidFill>
                <a:latin typeface="Helvetica"/>
                <a:cs typeface="Helvetica"/>
              </a:rPr>
              <a:t>rare</a:t>
            </a:r>
            <a:r>
              <a:rPr lang="es-ES" sz="2800" b="1" dirty="0">
                <a:solidFill>
                  <a:srgbClr val="1F2FC0"/>
                </a:solidFill>
                <a:latin typeface="Helvetica"/>
                <a:cs typeface="Helvetica"/>
              </a:rPr>
              <a:t> </a:t>
            </a:r>
            <a:r>
              <a:rPr lang="es-ES" sz="2800" b="1" dirty="0" err="1">
                <a:solidFill>
                  <a:srgbClr val="1F2FC0"/>
                </a:solidFill>
                <a:latin typeface="Helvetica"/>
                <a:cs typeface="Helvetica"/>
              </a:rPr>
              <a:t>mating</a:t>
            </a:r>
            <a:r>
              <a:rPr lang="es-ES" sz="2800" b="1" dirty="0">
                <a:solidFill>
                  <a:srgbClr val="1F2FC0"/>
                </a:solidFill>
                <a:latin typeface="Helvetica"/>
                <a:cs typeface="Helvetica"/>
              </a:rPr>
              <a:t>)</a:t>
            </a:r>
          </a:p>
        </p:txBody>
      </p:sp>
      <p:pic>
        <p:nvPicPr>
          <p:cNvPr id="52" name="Imagen 51" descr="7.p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46" b="30488"/>
          <a:stretch/>
        </p:blipFill>
        <p:spPr>
          <a:xfrm>
            <a:off x="1076272" y="31625815"/>
            <a:ext cx="7630839" cy="3002497"/>
          </a:xfrm>
          <a:prstGeom prst="rect">
            <a:avLst/>
          </a:prstGeom>
        </p:spPr>
      </p:pic>
      <p:pic>
        <p:nvPicPr>
          <p:cNvPr id="58" name="Imagen 57" descr="10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118" y="32060746"/>
            <a:ext cx="6633243" cy="3516050"/>
          </a:xfrm>
          <a:prstGeom prst="rect">
            <a:avLst/>
          </a:prstGeom>
        </p:spPr>
      </p:pic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-112208" y="38707230"/>
            <a:ext cx="28882059" cy="75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479" tIns="43740" rIns="87479" bIns="43740" anchor="t">
            <a:spAutoFit/>
          </a:bodyPr>
          <a:lstStyle>
            <a:lvl1pPr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lvl="1" algn="ctr">
              <a:lnSpc>
                <a:spcPct val="120000"/>
              </a:lnSpc>
              <a:spcBef>
                <a:spcPct val="50000"/>
              </a:spcBef>
            </a:pPr>
            <a:r>
              <a:rPr lang="es-ES" sz="3600" b="1" dirty="0">
                <a:solidFill>
                  <a:srgbClr val="C00000"/>
                </a:solidFill>
                <a:latin typeface="Helvetica"/>
                <a:cs typeface="Helvetica"/>
              </a:rPr>
              <a:t>CONCLUSIONES</a:t>
            </a:r>
            <a:endParaRPr lang="en-GB" sz="3600" b="1" dirty="0">
              <a:solidFill>
                <a:srgbClr val="C00000"/>
              </a:solidFill>
              <a:latin typeface="Helvetica"/>
              <a:cs typeface="Helvetica"/>
            </a:endParaRPr>
          </a:p>
        </p:txBody>
      </p:sp>
      <p:grpSp>
        <p:nvGrpSpPr>
          <p:cNvPr id="82" name="Grupo 81">
            <a:extLst>
              <a:ext uri="{FF2B5EF4-FFF2-40B4-BE49-F238E27FC236}">
                <a16:creationId xmlns="" xmlns:a16="http://schemas.microsoft.com/office/drawing/2014/main" id="{4F68CC3E-0B46-A747-A84D-F251203A8924}"/>
              </a:ext>
            </a:extLst>
          </p:cNvPr>
          <p:cNvGrpSpPr/>
          <p:nvPr/>
        </p:nvGrpSpPr>
        <p:grpSpPr>
          <a:xfrm>
            <a:off x="294346" y="15415132"/>
            <a:ext cx="9002112" cy="3551687"/>
            <a:chOff x="3539467" y="2382271"/>
            <a:chExt cx="7305759" cy="2571843"/>
          </a:xfrm>
        </p:grpSpPr>
        <p:pic>
          <p:nvPicPr>
            <p:cNvPr id="83" name="Imagen 82">
              <a:extLst>
                <a:ext uri="{FF2B5EF4-FFF2-40B4-BE49-F238E27FC236}">
                  <a16:creationId xmlns="" xmlns:a16="http://schemas.microsoft.com/office/drawing/2014/main" id="{776ADE21-3492-A448-9772-AA21BF6AF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202078" y="2441442"/>
              <a:ext cx="2786451" cy="2507806"/>
            </a:xfrm>
            <a:prstGeom prst="rect">
              <a:avLst/>
            </a:prstGeom>
          </p:spPr>
        </p:pic>
        <p:pic>
          <p:nvPicPr>
            <p:cNvPr id="84" name="Imagen 83">
              <a:extLst>
                <a:ext uri="{FF2B5EF4-FFF2-40B4-BE49-F238E27FC236}">
                  <a16:creationId xmlns="" xmlns:a16="http://schemas.microsoft.com/office/drawing/2014/main" id="{87355DAC-0699-3745-9B8A-B849449D6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9467" y="2403884"/>
              <a:ext cx="1577208" cy="2450307"/>
            </a:xfrm>
            <a:prstGeom prst="rect">
              <a:avLst/>
            </a:prstGeom>
          </p:spPr>
        </p:pic>
        <p:pic>
          <p:nvPicPr>
            <p:cNvPr id="85" name="Imagen 84">
              <a:extLst>
                <a:ext uri="{FF2B5EF4-FFF2-40B4-BE49-F238E27FC236}">
                  <a16:creationId xmlns="" xmlns:a16="http://schemas.microsoft.com/office/drawing/2014/main" id="{5E970BE7-9220-5E4F-9179-9E58E52E6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163391" y="2465813"/>
              <a:ext cx="2681835" cy="2488301"/>
            </a:xfrm>
            <a:prstGeom prst="rect">
              <a:avLst/>
            </a:prstGeom>
          </p:spPr>
        </p:pic>
        <p:sp>
          <p:nvSpPr>
            <p:cNvPr id="86" name="CuadroTexto 85">
              <a:extLst>
                <a:ext uri="{FF2B5EF4-FFF2-40B4-BE49-F238E27FC236}">
                  <a16:creationId xmlns="" xmlns:a16="http://schemas.microsoft.com/office/drawing/2014/main" id="{A5B3D444-0278-F446-8873-AAAB38E77238}"/>
                </a:ext>
              </a:extLst>
            </p:cNvPr>
            <p:cNvSpPr txBox="1"/>
            <p:nvPr/>
          </p:nvSpPr>
          <p:spPr>
            <a:xfrm>
              <a:off x="8143823" y="2382271"/>
              <a:ext cx="988554" cy="267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800" b="1" dirty="0">
                  <a:solidFill>
                    <a:srgbClr val="1F2FC0"/>
                  </a:solidFill>
                </a:rPr>
                <a:t>10-20 MYA</a:t>
              </a:r>
            </a:p>
          </p:txBody>
        </p:sp>
      </p:grpSp>
      <p:pic>
        <p:nvPicPr>
          <p:cNvPr id="62" name="Imagen 61" descr="7.p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3" b="31781"/>
          <a:stretch/>
        </p:blipFill>
        <p:spPr>
          <a:xfrm>
            <a:off x="908287" y="35291889"/>
            <a:ext cx="4389811" cy="3242869"/>
          </a:xfrm>
          <a:prstGeom prst="rect">
            <a:avLst/>
          </a:prstGeom>
        </p:spPr>
      </p:pic>
      <p:pic>
        <p:nvPicPr>
          <p:cNvPr id="63" name="Imagen 62" descr="7.p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t="75952" r="11402" b="5710"/>
          <a:stretch/>
        </p:blipFill>
        <p:spPr>
          <a:xfrm>
            <a:off x="4941503" y="37175642"/>
            <a:ext cx="14375650" cy="1218001"/>
          </a:xfrm>
          <a:prstGeom prst="rect">
            <a:avLst/>
          </a:prstGeom>
        </p:spPr>
      </p:pic>
      <p:sp>
        <p:nvSpPr>
          <p:cNvPr id="71" name="CuadroTexto 70"/>
          <p:cNvSpPr txBox="1"/>
          <p:nvPr/>
        </p:nvSpPr>
        <p:spPr>
          <a:xfrm>
            <a:off x="6963283" y="30945066"/>
            <a:ext cx="15031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1F2FC0"/>
                </a:solidFill>
                <a:latin typeface="Helvetica"/>
                <a:cs typeface="Helvetica"/>
              </a:rPr>
              <a:t>    Caracterización y estabilización del híbrido </a:t>
            </a:r>
            <a:r>
              <a:rPr lang="es-ES" sz="2800" b="1" i="1" dirty="0">
                <a:solidFill>
                  <a:srgbClr val="1F2FC0"/>
                </a:solidFill>
                <a:latin typeface="Helvetica"/>
                <a:cs typeface="Helvetica"/>
              </a:rPr>
              <a:t>S. </a:t>
            </a:r>
            <a:r>
              <a:rPr lang="es-ES" sz="2800" b="1" i="1" dirty="0" err="1">
                <a:solidFill>
                  <a:srgbClr val="1F2FC0"/>
                </a:solidFill>
                <a:latin typeface="Helvetica"/>
                <a:cs typeface="Helvetica"/>
              </a:rPr>
              <a:t>cerevisiae</a:t>
            </a:r>
            <a:r>
              <a:rPr lang="es-ES" sz="2800" b="1" i="1" dirty="0">
                <a:solidFill>
                  <a:srgbClr val="1F2FC0"/>
                </a:solidFill>
                <a:latin typeface="Helvetica"/>
                <a:cs typeface="Helvetica"/>
              </a:rPr>
              <a:t>  </a:t>
            </a:r>
            <a:r>
              <a:rPr lang="es-ES" sz="2800" b="1" dirty="0" err="1">
                <a:solidFill>
                  <a:srgbClr val="1F2FC0"/>
                </a:solidFill>
                <a:latin typeface="Helvetica"/>
                <a:cs typeface="Helvetica"/>
              </a:rPr>
              <a:t>Sct</a:t>
            </a:r>
            <a:r>
              <a:rPr lang="es-ES" sz="2800" b="1" dirty="0">
                <a:solidFill>
                  <a:srgbClr val="1F2FC0"/>
                </a:solidFill>
                <a:latin typeface="Helvetica"/>
                <a:cs typeface="Helvetica"/>
              </a:rPr>
              <a:t> x  </a:t>
            </a:r>
            <a:r>
              <a:rPr lang="es-ES" sz="2800" b="1" i="1" dirty="0" err="1">
                <a:solidFill>
                  <a:srgbClr val="1F2FC0"/>
                </a:solidFill>
                <a:latin typeface="Helvetica"/>
                <a:cs typeface="Helvetica"/>
              </a:rPr>
              <a:t>S.cerevisiae</a:t>
            </a:r>
            <a:r>
              <a:rPr lang="es-ES" sz="2800" b="1" i="1" dirty="0">
                <a:solidFill>
                  <a:srgbClr val="1F2FC0"/>
                </a:solidFill>
                <a:latin typeface="Helvetica"/>
                <a:cs typeface="Helvetica"/>
              </a:rPr>
              <a:t> </a:t>
            </a:r>
            <a:r>
              <a:rPr lang="es-ES" sz="2800" b="1" dirty="0">
                <a:solidFill>
                  <a:srgbClr val="1F2FC0"/>
                </a:solidFill>
                <a:latin typeface="Helvetica"/>
                <a:cs typeface="Helvetica"/>
              </a:rPr>
              <a:t>AY2 (</a:t>
            </a:r>
            <a:r>
              <a:rPr lang="es-ES" sz="2800" b="1" dirty="0" err="1">
                <a:solidFill>
                  <a:srgbClr val="1F2FC0"/>
                </a:solidFill>
                <a:latin typeface="Helvetica"/>
                <a:cs typeface="Helvetica"/>
              </a:rPr>
              <a:t>HyPr</a:t>
            </a:r>
            <a:r>
              <a:rPr lang="es-ES" sz="2800" b="1" dirty="0">
                <a:solidFill>
                  <a:srgbClr val="1F2FC0"/>
                </a:solidFill>
                <a:latin typeface="Helvetica"/>
                <a:cs typeface="Helvetica"/>
              </a:rPr>
              <a:t>) </a:t>
            </a:r>
            <a:endParaRPr lang="es-ES" sz="2800" b="1" i="1" dirty="0">
              <a:solidFill>
                <a:srgbClr val="1F2FC0"/>
              </a:solidFill>
              <a:highlight>
                <a:srgbClr val="FFFF00"/>
              </a:highlight>
              <a:latin typeface="Helvetica"/>
              <a:cs typeface="Helvetica"/>
            </a:endParaRPr>
          </a:p>
        </p:txBody>
      </p:sp>
      <p:pic>
        <p:nvPicPr>
          <p:cNvPr id="72" name="Picture 20">
            <a:extLst>
              <a:ext uri="{FF2B5EF4-FFF2-40B4-BE49-F238E27FC236}">
                <a16:creationId xmlns="" xmlns:a16="http://schemas.microsoft.com/office/drawing/2014/main" id="{90CD3A6E-D8A4-3949-9620-7B379267FAE2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329" y="10645302"/>
            <a:ext cx="3237681" cy="328508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7">
            <a:alphaModFix amt="81000"/>
          </a:blip>
          <a:stretch>
            <a:fillRect/>
          </a:stretch>
        </p:blipFill>
        <p:spPr>
          <a:xfrm>
            <a:off x="87936" y="325883"/>
            <a:ext cx="2293353" cy="23899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3" name="CuadroTexto 152">
            <a:extLst>
              <a:ext uri="{FF2B5EF4-FFF2-40B4-BE49-F238E27FC236}">
                <a16:creationId xmlns="" xmlns:a16="http://schemas.microsoft.com/office/drawing/2014/main" id="{60569220-F1E3-1546-9A8A-DF5DE36DE454}"/>
              </a:ext>
            </a:extLst>
          </p:cNvPr>
          <p:cNvSpPr txBox="1"/>
          <p:nvPr/>
        </p:nvSpPr>
        <p:spPr>
          <a:xfrm>
            <a:off x="13354578" y="21306435"/>
            <a:ext cx="235729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Helvetica"/>
                <a:cs typeface="Helvetica"/>
              </a:rPr>
              <a:t>ITS1 (5,8S </a:t>
            </a:r>
            <a:r>
              <a:rPr lang="es-ES" sz="2000" b="1" dirty="0" err="1">
                <a:latin typeface="Helvetica"/>
                <a:cs typeface="Helvetica"/>
              </a:rPr>
              <a:t>rRNA</a:t>
            </a:r>
            <a:r>
              <a:rPr lang="es-ES" sz="2000" b="1" dirty="0">
                <a:latin typeface="Helvetica"/>
                <a:cs typeface="Helvetica"/>
              </a:rPr>
              <a:t>)</a:t>
            </a:r>
          </a:p>
        </p:txBody>
      </p:sp>
      <p:sp>
        <p:nvSpPr>
          <p:cNvPr id="245" name="Rectángulo redondeado 244">
            <a:extLst>
              <a:ext uri="{FF2B5EF4-FFF2-40B4-BE49-F238E27FC236}">
                <a16:creationId xmlns="" xmlns:a16="http://schemas.microsoft.com/office/drawing/2014/main" id="{61DCE142-7165-6D46-96FF-2AF30485711B}"/>
              </a:ext>
            </a:extLst>
          </p:cNvPr>
          <p:cNvSpPr/>
          <p:nvPr/>
        </p:nvSpPr>
        <p:spPr>
          <a:xfrm>
            <a:off x="33457" y="20325165"/>
            <a:ext cx="11998815" cy="998257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2234989" y="19201080"/>
            <a:ext cx="3757713" cy="75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479" tIns="43740" rIns="87479" bIns="43740" anchor="t">
            <a:spAutoFit/>
          </a:bodyPr>
          <a:lstStyle>
            <a:lvl1pPr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lvl="1">
              <a:lnSpc>
                <a:spcPct val="120000"/>
              </a:lnSpc>
              <a:spcBef>
                <a:spcPct val="50000"/>
              </a:spcBef>
            </a:pPr>
            <a:r>
              <a:rPr lang="es-ES" sz="3600" b="1" dirty="0">
                <a:solidFill>
                  <a:srgbClr val="C00000"/>
                </a:solidFill>
                <a:latin typeface="Helvetica"/>
                <a:cs typeface="Helvetica"/>
              </a:rPr>
              <a:t>RESULTADOS</a:t>
            </a:r>
            <a:endParaRPr lang="en-GB" sz="3600" b="1" dirty="0">
              <a:solidFill>
                <a:srgbClr val="C00000"/>
              </a:solidFill>
              <a:latin typeface="Helvetica"/>
              <a:cs typeface="Helvetica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97058" y="20556042"/>
            <a:ext cx="10063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1F2FC0"/>
                </a:solidFill>
                <a:latin typeface="Helvetica"/>
                <a:cs typeface="Helvetica"/>
              </a:rPr>
              <a:t>Aislamiento y caracterización de 3 cepas SACI 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="" xmlns:a16="http://schemas.microsoft.com/office/drawing/2014/main" id="{9EDA954B-2426-F345-A66C-9068B9EB1E30}"/>
              </a:ext>
            </a:extLst>
          </p:cNvPr>
          <p:cNvSpPr txBox="1"/>
          <p:nvPr/>
        </p:nvSpPr>
        <p:spPr>
          <a:xfrm>
            <a:off x="4002209" y="25831146"/>
            <a:ext cx="2208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>
                <a:latin typeface="Helvetica"/>
                <a:cs typeface="Helvetica"/>
              </a:rPr>
              <a:t>Ploidía</a:t>
            </a:r>
            <a:r>
              <a:rPr lang="es-ES" sz="2000" b="1" dirty="0">
                <a:latin typeface="Helvetica"/>
                <a:cs typeface="Helvetica"/>
              </a:rPr>
              <a:t> (FACS)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B67673EC-DAEF-684F-B994-809C14D2C5F9}"/>
              </a:ext>
            </a:extLst>
          </p:cNvPr>
          <p:cNvGrpSpPr/>
          <p:nvPr/>
        </p:nvGrpSpPr>
        <p:grpSpPr>
          <a:xfrm>
            <a:off x="6584106" y="26146156"/>
            <a:ext cx="5100728" cy="2374505"/>
            <a:chOff x="532759" y="21129348"/>
            <a:chExt cx="6945031" cy="2766684"/>
          </a:xfrm>
        </p:grpSpPr>
        <p:pic>
          <p:nvPicPr>
            <p:cNvPr id="44" name="Imagen 43" descr="2.png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474"/>
            <a:stretch/>
          </p:blipFill>
          <p:spPr>
            <a:xfrm>
              <a:off x="532759" y="21894350"/>
              <a:ext cx="6945031" cy="2001682"/>
            </a:xfrm>
            <a:prstGeom prst="rect">
              <a:avLst/>
            </a:prstGeom>
          </p:spPr>
        </p:pic>
        <p:sp>
          <p:nvSpPr>
            <p:cNvPr id="152" name="CuadroTexto 151">
              <a:extLst>
                <a:ext uri="{FF2B5EF4-FFF2-40B4-BE49-F238E27FC236}">
                  <a16:creationId xmlns="" xmlns:a16="http://schemas.microsoft.com/office/drawing/2014/main" id="{BB30F00D-9F6F-8841-9527-0D7EFB5320E0}"/>
                </a:ext>
              </a:extLst>
            </p:cNvPr>
            <p:cNvSpPr txBox="1"/>
            <p:nvPr/>
          </p:nvSpPr>
          <p:spPr>
            <a:xfrm>
              <a:off x="2069773" y="21129348"/>
              <a:ext cx="3831426" cy="824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latin typeface="Helvetica"/>
                  <a:cs typeface="Helvetica"/>
                </a:rPr>
                <a:t>Esporulación meiótica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5E7CD004-FF83-214A-BE8C-EFE6C751CE8D}"/>
              </a:ext>
            </a:extLst>
          </p:cNvPr>
          <p:cNvGrpSpPr/>
          <p:nvPr/>
        </p:nvGrpSpPr>
        <p:grpSpPr>
          <a:xfrm>
            <a:off x="118510" y="21406125"/>
            <a:ext cx="5818410" cy="4133399"/>
            <a:chOff x="116472" y="25231985"/>
            <a:chExt cx="6414140" cy="4360091"/>
          </a:xfrm>
        </p:grpSpPr>
        <p:pic>
          <p:nvPicPr>
            <p:cNvPr id="20" name="Imagen 19" descr="Sin título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72" y="25800762"/>
              <a:ext cx="6171416" cy="3791314"/>
            </a:xfrm>
            <a:prstGeom prst="rect">
              <a:avLst/>
            </a:prstGeom>
          </p:spPr>
        </p:pic>
        <p:sp>
          <p:nvSpPr>
            <p:cNvPr id="154" name="CuadroTexto 153">
              <a:extLst>
                <a:ext uri="{FF2B5EF4-FFF2-40B4-BE49-F238E27FC236}">
                  <a16:creationId xmlns="" xmlns:a16="http://schemas.microsoft.com/office/drawing/2014/main" id="{E77F5207-4AC3-5F43-8745-3D6CDB3DA343}"/>
                </a:ext>
              </a:extLst>
            </p:cNvPr>
            <p:cNvSpPr txBox="1"/>
            <p:nvPr/>
          </p:nvSpPr>
          <p:spPr>
            <a:xfrm>
              <a:off x="644406" y="25231985"/>
              <a:ext cx="5886206" cy="422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>
                  <a:latin typeface="Helvetica"/>
                  <a:cs typeface="Helvetica"/>
                </a:rPr>
                <a:t>Identificación de especies (</a:t>
              </a:r>
              <a:r>
                <a:rPr lang="es-ES" sz="2000" b="1" i="1" dirty="0">
                  <a:latin typeface="Helvetica"/>
                  <a:cs typeface="Helvetica"/>
                </a:rPr>
                <a:t>S. </a:t>
              </a:r>
              <a:r>
                <a:rPr lang="es-ES" sz="2000" b="1" i="1" dirty="0" err="1">
                  <a:latin typeface="Helvetica"/>
                  <a:cs typeface="Helvetica"/>
                </a:rPr>
                <a:t>cerevisiae</a:t>
              </a:r>
              <a:r>
                <a:rPr lang="es-ES" sz="2000" b="1" dirty="0">
                  <a:latin typeface="Helvetica"/>
                  <a:cs typeface="Helvetica"/>
                </a:rPr>
                <a:t>)</a:t>
              </a:r>
            </a:p>
          </p:txBody>
        </p:sp>
      </p:grpSp>
      <p:grpSp>
        <p:nvGrpSpPr>
          <p:cNvPr id="161" name="Grupo 160">
            <a:extLst>
              <a:ext uri="{FF2B5EF4-FFF2-40B4-BE49-F238E27FC236}">
                <a16:creationId xmlns="" xmlns:a16="http://schemas.microsoft.com/office/drawing/2014/main" id="{B352AEDF-442F-A444-8479-2C574D608646}"/>
              </a:ext>
            </a:extLst>
          </p:cNvPr>
          <p:cNvGrpSpPr/>
          <p:nvPr/>
        </p:nvGrpSpPr>
        <p:grpSpPr>
          <a:xfrm>
            <a:off x="366853" y="25797423"/>
            <a:ext cx="3655690" cy="4022126"/>
            <a:chOff x="7535621" y="25750457"/>
            <a:chExt cx="3792698" cy="4022126"/>
          </a:xfrm>
        </p:grpSpPr>
        <p:sp>
          <p:nvSpPr>
            <p:cNvPr id="162" name="CuadroTexto 161">
              <a:extLst>
                <a:ext uri="{FF2B5EF4-FFF2-40B4-BE49-F238E27FC236}">
                  <a16:creationId xmlns="" xmlns:a16="http://schemas.microsoft.com/office/drawing/2014/main" id="{D346297F-47D8-C24D-9B74-9392422DDB7C}"/>
                </a:ext>
              </a:extLst>
            </p:cNvPr>
            <p:cNvSpPr txBox="1"/>
            <p:nvPr/>
          </p:nvSpPr>
          <p:spPr>
            <a:xfrm>
              <a:off x="7535621" y="29434029"/>
              <a:ext cx="35221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latin typeface="Helvetica"/>
                  <a:cs typeface="Helvetica"/>
                </a:rPr>
                <a:t> Secuencias LTR-</a:t>
              </a:r>
              <a:r>
                <a:rPr lang="es-ES" sz="1600" b="1" dirty="0" err="1">
                  <a:latin typeface="Helvetica"/>
                  <a:cs typeface="Helvetica"/>
                </a:rPr>
                <a:t>Ty</a:t>
              </a:r>
              <a:endParaRPr lang="es-ES" sz="1600" b="1" dirty="0">
                <a:latin typeface="Helvetica"/>
                <a:cs typeface="Helvetica"/>
              </a:endParaRPr>
            </a:p>
          </p:txBody>
        </p:sp>
        <p:grpSp>
          <p:nvGrpSpPr>
            <p:cNvPr id="163" name="Grupo 162">
              <a:extLst>
                <a:ext uri="{FF2B5EF4-FFF2-40B4-BE49-F238E27FC236}">
                  <a16:creationId xmlns="" xmlns:a16="http://schemas.microsoft.com/office/drawing/2014/main" id="{DFB9D9D6-4FB2-3E4E-8652-3155222E6E5D}"/>
                </a:ext>
              </a:extLst>
            </p:cNvPr>
            <p:cNvGrpSpPr/>
            <p:nvPr/>
          </p:nvGrpSpPr>
          <p:grpSpPr>
            <a:xfrm>
              <a:off x="7624373" y="26109468"/>
              <a:ext cx="3703946" cy="3249894"/>
              <a:chOff x="5808891" y="25832233"/>
              <a:chExt cx="7113763" cy="4729476"/>
            </a:xfrm>
          </p:grpSpPr>
          <p:pic>
            <p:nvPicPr>
              <p:cNvPr id="165" name="Imagen 164" descr="050319 pcr delta sacharomyces cerevisiae 7dfermentacion.tif">
                <a:extLst>
                  <a:ext uri="{FF2B5EF4-FFF2-40B4-BE49-F238E27FC236}">
                    <a16:creationId xmlns="" xmlns:a16="http://schemas.microsoft.com/office/drawing/2014/main" id="{032B02D3-B9C0-E348-A072-68BBC2FE19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sharpenSoften amount="65000"/>
                        </a14:imgEffect>
                        <a14:imgEffect>
                          <a14:brightnessContrast bright="26000" contrast="4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65" t="14111" r="36867" b="29665"/>
              <a:stretch/>
            </p:blipFill>
            <p:spPr>
              <a:xfrm>
                <a:off x="5808891" y="26592636"/>
                <a:ext cx="6499839" cy="396907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66" name="Rectángulo 165">
                <a:extLst>
                  <a:ext uri="{FF2B5EF4-FFF2-40B4-BE49-F238E27FC236}">
                    <a16:creationId xmlns="" xmlns:a16="http://schemas.microsoft.com/office/drawing/2014/main" id="{F906D85F-2F09-764F-B2A0-90B6DC3A95F9}"/>
                  </a:ext>
                </a:extLst>
              </p:cNvPr>
              <p:cNvSpPr/>
              <p:nvPr/>
            </p:nvSpPr>
            <p:spPr>
              <a:xfrm>
                <a:off x="6017890" y="25832233"/>
                <a:ext cx="6904764" cy="761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200" dirty="0">
                    <a:latin typeface="Helvetica"/>
                    <a:cs typeface="Helvetica"/>
                  </a:rPr>
                  <a:t>     MWM</a:t>
                </a:r>
              </a:p>
              <a:p>
                <a:r>
                  <a:rPr lang="es-ES" sz="1200" dirty="0">
                    <a:latin typeface="Helvetica"/>
                    <a:cs typeface="Helvetica"/>
                  </a:rPr>
                  <a:t>(100bp</a:t>
                </a:r>
                <a:r>
                  <a:rPr lang="es-ES" sz="1200" b="1" dirty="0">
                    <a:latin typeface="Helvetica"/>
                    <a:cs typeface="Helvetica"/>
                  </a:rPr>
                  <a:t>)      </a:t>
                </a:r>
                <a:r>
                  <a:rPr lang="es-ES" sz="1600" b="1" dirty="0">
                    <a:latin typeface="Helvetica"/>
                    <a:cs typeface="Helvetica"/>
                  </a:rPr>
                  <a:t>SACI10  SACI11  </a:t>
                </a:r>
                <a:r>
                  <a:rPr lang="es-ES" sz="1600" b="1" dirty="0">
                    <a:solidFill>
                      <a:srgbClr val="FF0000"/>
                    </a:solidFill>
                    <a:latin typeface="Helvetica"/>
                    <a:cs typeface="Helvetica"/>
                  </a:rPr>
                  <a:t>SACI12</a:t>
                </a:r>
              </a:p>
            </p:txBody>
          </p:sp>
        </p:grpSp>
        <p:sp>
          <p:nvSpPr>
            <p:cNvPr id="164" name="Rectángulo 163">
              <a:extLst>
                <a:ext uri="{FF2B5EF4-FFF2-40B4-BE49-F238E27FC236}">
                  <a16:creationId xmlns="" xmlns:a16="http://schemas.microsoft.com/office/drawing/2014/main" id="{F7E3D20B-FD7E-7C48-9157-2F1930FBB0A8}"/>
                </a:ext>
              </a:extLst>
            </p:cNvPr>
            <p:cNvSpPr/>
            <p:nvPr/>
          </p:nvSpPr>
          <p:spPr>
            <a:xfrm>
              <a:off x="8086095" y="25750457"/>
              <a:ext cx="26895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00" b="1" dirty="0">
                  <a:latin typeface="Helvetica"/>
                  <a:cs typeface="Helvetica"/>
                </a:rPr>
                <a:t>Distinción de cepas</a:t>
              </a:r>
              <a:endParaRPr lang="es-ES" sz="2000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="" xmlns:a16="http://schemas.microsoft.com/office/drawing/2014/main" id="{C6816DC4-3573-9640-A748-442786D000DD}"/>
              </a:ext>
            </a:extLst>
          </p:cNvPr>
          <p:cNvGrpSpPr/>
          <p:nvPr/>
        </p:nvGrpSpPr>
        <p:grpSpPr>
          <a:xfrm>
            <a:off x="9842006" y="10451502"/>
            <a:ext cx="9739619" cy="8055789"/>
            <a:chOff x="9016053" y="10057002"/>
            <a:chExt cx="9274385" cy="7136479"/>
          </a:xfrm>
        </p:grpSpPr>
        <p:grpSp>
          <p:nvGrpSpPr>
            <p:cNvPr id="173" name="Grupo 172">
              <a:extLst>
                <a:ext uri="{FF2B5EF4-FFF2-40B4-BE49-F238E27FC236}">
                  <a16:creationId xmlns="" xmlns:a16="http://schemas.microsoft.com/office/drawing/2014/main" id="{3AB04D63-8DE3-3E43-8CBE-2955762D0991}"/>
                </a:ext>
              </a:extLst>
            </p:cNvPr>
            <p:cNvGrpSpPr/>
            <p:nvPr/>
          </p:nvGrpSpPr>
          <p:grpSpPr>
            <a:xfrm>
              <a:off x="9016053" y="10063137"/>
              <a:ext cx="4686268" cy="7130344"/>
              <a:chOff x="904286" y="210050"/>
              <a:chExt cx="5274253" cy="6378023"/>
            </a:xfrm>
          </p:grpSpPr>
          <p:sp>
            <p:nvSpPr>
              <p:cNvPr id="212" name="Rectángulo 211">
                <a:extLst>
                  <a:ext uri="{FF2B5EF4-FFF2-40B4-BE49-F238E27FC236}">
                    <a16:creationId xmlns="" xmlns:a16="http://schemas.microsoft.com/office/drawing/2014/main" id="{F11D851E-3F52-D043-98A5-BA656FDED628}"/>
                  </a:ext>
                </a:extLst>
              </p:cNvPr>
              <p:cNvSpPr/>
              <p:nvPr/>
            </p:nvSpPr>
            <p:spPr>
              <a:xfrm>
                <a:off x="1035040" y="210050"/>
                <a:ext cx="5143499" cy="912432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800" b="1" dirty="0">
                    <a:latin typeface="Helvetica" pitchFamily="2" charset="0"/>
                    <a:cs typeface="Times" panose="02020603050405020304" pitchFamily="18" charset="0"/>
                  </a:rPr>
                  <a:t>RARE MATING</a:t>
                </a:r>
              </a:p>
              <a:p>
                <a:pPr algn="ctr"/>
                <a:endParaRPr lang="en-GB" sz="1600" b="1" dirty="0">
                  <a:latin typeface="Helvetica" pitchFamily="2" charset="0"/>
                  <a:cs typeface="Times" panose="02020603050405020304" pitchFamily="18" charset="0"/>
                </a:endParaRPr>
              </a:p>
            </p:txBody>
          </p:sp>
          <p:grpSp>
            <p:nvGrpSpPr>
              <p:cNvPr id="213" name="Grupo 212">
                <a:extLst>
                  <a:ext uri="{FF2B5EF4-FFF2-40B4-BE49-F238E27FC236}">
                    <a16:creationId xmlns="" xmlns:a16="http://schemas.microsoft.com/office/drawing/2014/main" id="{E27B2C4F-97B1-D84A-A1BB-A1B5F3A0C347}"/>
                  </a:ext>
                </a:extLst>
              </p:cNvPr>
              <p:cNvGrpSpPr/>
              <p:nvPr/>
            </p:nvGrpSpPr>
            <p:grpSpPr>
              <a:xfrm>
                <a:off x="1359970" y="1351863"/>
                <a:ext cx="1727208" cy="1242167"/>
                <a:chOff x="471916" y="1657661"/>
                <a:chExt cx="1610327" cy="1155878"/>
              </a:xfrm>
            </p:grpSpPr>
            <p:sp>
              <p:nvSpPr>
                <p:cNvPr id="234" name="Elipse 233">
                  <a:extLst>
                    <a:ext uri="{FF2B5EF4-FFF2-40B4-BE49-F238E27FC236}">
                      <a16:creationId xmlns="" xmlns:a16="http://schemas.microsoft.com/office/drawing/2014/main" id="{1B9B1BED-D049-B545-A80B-588EFAF5C5CD}"/>
                    </a:ext>
                  </a:extLst>
                </p:cNvPr>
                <p:cNvSpPr/>
                <p:nvPr/>
              </p:nvSpPr>
              <p:spPr>
                <a:xfrm>
                  <a:off x="471916" y="1778400"/>
                  <a:ext cx="1610327" cy="103513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s-ES" sz="1600" b="1" dirty="0" err="1">
                      <a:solidFill>
                        <a:schemeClr val="tx1"/>
                      </a:solidFill>
                      <a:latin typeface="Helvetica" pitchFamily="2" charset="0"/>
                      <a:cs typeface="Times New Roman" panose="02020603050405020304" pitchFamily="18" charset="0"/>
                    </a:rPr>
                    <a:t>a/a</a:t>
                  </a:r>
                  <a:r>
                    <a:rPr lang="es-ES" sz="1600" b="1" dirty="0">
                      <a:solidFill>
                        <a:schemeClr val="tx1"/>
                      </a:solidFill>
                      <a:latin typeface="Helvetica" pitchFamily="2" charset="0"/>
                      <a:cs typeface="Times New Roman" panose="02020603050405020304" pitchFamily="18" charset="0"/>
                    </a:rPr>
                    <a:t> , </a:t>
                  </a:r>
                  <a:r>
                    <a:rPr lang="es-ES" sz="1600" b="1" i="1" dirty="0" err="1">
                      <a:solidFill>
                        <a:schemeClr val="tx1"/>
                      </a:solidFill>
                      <a:latin typeface="Helvetica" pitchFamily="2" charset="0"/>
                      <a:cs typeface="Times New Roman" panose="02020603050405020304" pitchFamily="18" charset="0"/>
                    </a:rPr>
                    <a:t>ura</a:t>
                  </a:r>
                  <a:r>
                    <a:rPr lang="es-ES" sz="1600" b="1" i="1" dirty="0">
                      <a:solidFill>
                        <a:schemeClr val="tx1"/>
                      </a:solidFill>
                      <a:latin typeface="Helvetica" pitchFamily="2" charset="0"/>
                      <a:cs typeface="Times New Roman" panose="02020603050405020304" pitchFamily="18" charset="0"/>
                    </a:rPr>
                    <a:t>-</a:t>
                  </a:r>
                  <a:endParaRPr lang="en-GB" sz="1600" b="1" i="1" dirty="0">
                    <a:solidFill>
                      <a:schemeClr val="tx1"/>
                    </a:solidFill>
                    <a:latin typeface="Helvetica" pitchFamily="2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5" name="Elipse 234">
                  <a:extLst>
                    <a:ext uri="{FF2B5EF4-FFF2-40B4-BE49-F238E27FC236}">
                      <a16:creationId xmlns="" xmlns:a16="http://schemas.microsoft.com/office/drawing/2014/main" id="{138A9B97-BDFF-C244-ADA3-7A350D75290B}"/>
                    </a:ext>
                  </a:extLst>
                </p:cNvPr>
                <p:cNvSpPr/>
                <p:nvPr/>
              </p:nvSpPr>
              <p:spPr>
                <a:xfrm>
                  <a:off x="1490189" y="1657661"/>
                  <a:ext cx="559844" cy="403201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 b="1" i="1" dirty="0">
                    <a:solidFill>
                      <a:schemeClr val="tx1"/>
                    </a:solidFill>
                    <a:latin typeface="Helvetica" pitchFamily="2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4" name="Grupo 213">
                <a:extLst>
                  <a:ext uri="{FF2B5EF4-FFF2-40B4-BE49-F238E27FC236}">
                    <a16:creationId xmlns="" xmlns:a16="http://schemas.microsoft.com/office/drawing/2014/main" id="{F077784A-86DE-D946-BE3F-96C59F7CE2FD}"/>
                  </a:ext>
                </a:extLst>
              </p:cNvPr>
              <p:cNvGrpSpPr/>
              <p:nvPr/>
            </p:nvGrpSpPr>
            <p:grpSpPr>
              <a:xfrm>
                <a:off x="3986548" y="1303415"/>
                <a:ext cx="1818448" cy="1264240"/>
                <a:chOff x="2492027" y="1940301"/>
                <a:chExt cx="1729541" cy="1180384"/>
              </a:xfrm>
            </p:grpSpPr>
            <p:sp>
              <p:nvSpPr>
                <p:cNvPr id="232" name="Elipse 231">
                  <a:extLst>
                    <a:ext uri="{FF2B5EF4-FFF2-40B4-BE49-F238E27FC236}">
                      <a16:creationId xmlns="" xmlns:a16="http://schemas.microsoft.com/office/drawing/2014/main" id="{4CC95774-CB20-FD4C-8BA8-56A032845A90}"/>
                    </a:ext>
                  </a:extLst>
                </p:cNvPr>
                <p:cNvSpPr/>
                <p:nvPr/>
              </p:nvSpPr>
              <p:spPr>
                <a:xfrm>
                  <a:off x="2492027" y="2085546"/>
                  <a:ext cx="1722587" cy="103513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1600" b="1" dirty="0">
                      <a:solidFill>
                        <a:schemeClr val="tx1"/>
                      </a:solidFill>
                      <a:latin typeface="Helvetica" pitchFamily="2" charset="0"/>
                      <a:cs typeface="Times New Roman" panose="02020603050405020304" pitchFamily="18" charset="0"/>
                    </a:rPr>
                    <a:t>α/</a:t>
                  </a:r>
                  <a:r>
                    <a:rPr lang="el-GR" sz="1600" b="1" dirty="0">
                      <a:solidFill>
                        <a:schemeClr val="tx1"/>
                      </a:solidFill>
                      <a:latin typeface="Helvetica" pitchFamily="2" charset="0"/>
                      <a:cs typeface="Times New Roman" panose="02020603050405020304" pitchFamily="18" charset="0"/>
                    </a:rPr>
                    <a:t>α</a:t>
                  </a:r>
                  <a:r>
                    <a:rPr lang="es-ES" sz="1600" b="1" dirty="0">
                      <a:solidFill>
                        <a:schemeClr val="tx1"/>
                      </a:solidFill>
                      <a:latin typeface="Helvetica" pitchFamily="2" charset="0"/>
                      <a:cs typeface="Times New Roman" panose="02020603050405020304" pitchFamily="18" charset="0"/>
                    </a:rPr>
                    <a:t>, </a:t>
                  </a:r>
                  <a:r>
                    <a:rPr lang="es-ES" sz="1600" b="1" i="1" dirty="0">
                      <a:solidFill>
                        <a:schemeClr val="tx1"/>
                      </a:solidFill>
                      <a:latin typeface="Helvetica" pitchFamily="2" charset="0"/>
                      <a:cs typeface="Times New Roman" panose="02020603050405020304" pitchFamily="18" charset="0"/>
                    </a:rPr>
                    <a:t> </a:t>
                  </a:r>
                  <a:r>
                    <a:rPr lang="es-ES" sz="1600" b="1" i="1" dirty="0" err="1">
                      <a:solidFill>
                        <a:schemeClr val="tx1"/>
                      </a:solidFill>
                      <a:latin typeface="Helvetica" pitchFamily="2" charset="0"/>
                      <a:cs typeface="Times New Roman" panose="02020603050405020304" pitchFamily="18" charset="0"/>
                    </a:rPr>
                    <a:t>lys</a:t>
                  </a:r>
                  <a:r>
                    <a:rPr lang="es-ES" sz="1600" b="1" i="1" dirty="0">
                      <a:solidFill>
                        <a:schemeClr val="tx1"/>
                      </a:solidFill>
                      <a:latin typeface="Helvetica" pitchFamily="2" charset="0"/>
                      <a:cs typeface="Times New Roman" panose="02020603050405020304" pitchFamily="18" charset="0"/>
                    </a:rPr>
                    <a:t>-</a:t>
                  </a:r>
                  <a:endParaRPr lang="en-GB" sz="1600" b="1" i="1" dirty="0">
                    <a:solidFill>
                      <a:schemeClr val="tx1"/>
                    </a:solidFill>
                    <a:latin typeface="Helvetica" pitchFamily="2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3" name="Elipse 232">
                  <a:extLst>
                    <a:ext uri="{FF2B5EF4-FFF2-40B4-BE49-F238E27FC236}">
                      <a16:creationId xmlns="" xmlns:a16="http://schemas.microsoft.com/office/drawing/2014/main" id="{65B49D19-5061-6243-956B-50A5F7E4E5E8}"/>
                    </a:ext>
                  </a:extLst>
                </p:cNvPr>
                <p:cNvSpPr/>
                <p:nvPr/>
              </p:nvSpPr>
              <p:spPr>
                <a:xfrm>
                  <a:off x="3649168" y="1940301"/>
                  <a:ext cx="572400" cy="4032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 b="1" i="1" dirty="0">
                    <a:solidFill>
                      <a:schemeClr val="tx1"/>
                    </a:solidFill>
                    <a:latin typeface="Helvetica" pitchFamily="2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15" name="CuadroTexto 214">
                <a:extLst>
                  <a:ext uri="{FF2B5EF4-FFF2-40B4-BE49-F238E27FC236}">
                    <a16:creationId xmlns="" xmlns:a16="http://schemas.microsoft.com/office/drawing/2014/main" id="{62314049-49CE-7E47-BD69-AD7A65E40E63}"/>
                  </a:ext>
                </a:extLst>
              </p:cNvPr>
              <p:cNvSpPr txBox="1"/>
              <p:nvPr/>
            </p:nvSpPr>
            <p:spPr>
              <a:xfrm>
                <a:off x="1272514" y="773753"/>
                <a:ext cx="4847303" cy="292663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800" b="1" dirty="0">
                    <a:solidFill>
                      <a:srgbClr val="C00000"/>
                    </a:solidFill>
                    <a:latin typeface="Helvetica" pitchFamily="2" charset="0"/>
                    <a:cs typeface="Times" panose="02020603050405020304" pitchFamily="18" charset="0"/>
                  </a:rPr>
                  <a:t>AUXOTROFÍAS, NO-OMG</a:t>
                </a:r>
                <a:endParaRPr lang="en-GB" sz="1800" b="1" dirty="0">
                  <a:solidFill>
                    <a:srgbClr val="C00000"/>
                  </a:solidFill>
                  <a:latin typeface="Helvetica" pitchFamily="2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16" name="CuadroTexto 215">
                <a:extLst>
                  <a:ext uri="{FF2B5EF4-FFF2-40B4-BE49-F238E27FC236}">
                    <a16:creationId xmlns="" xmlns:a16="http://schemas.microsoft.com/office/drawing/2014/main" id="{244F2729-2E39-BB43-887A-AA24817650E6}"/>
                  </a:ext>
                </a:extLst>
              </p:cNvPr>
              <p:cNvSpPr txBox="1"/>
              <p:nvPr/>
            </p:nvSpPr>
            <p:spPr>
              <a:xfrm>
                <a:off x="3251478" y="1409945"/>
                <a:ext cx="794038" cy="268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b="1" dirty="0">
                    <a:latin typeface="Helvetica" pitchFamily="2" charset="0"/>
                    <a:cs typeface="Times" panose="02020603050405020304" pitchFamily="18" charset="0"/>
                  </a:rPr>
                  <a:t>YEPD</a:t>
                </a:r>
              </a:p>
            </p:txBody>
          </p:sp>
          <p:grpSp>
            <p:nvGrpSpPr>
              <p:cNvPr id="217" name="Grupo 216">
                <a:extLst>
                  <a:ext uri="{FF2B5EF4-FFF2-40B4-BE49-F238E27FC236}">
                    <a16:creationId xmlns="" xmlns:a16="http://schemas.microsoft.com/office/drawing/2014/main" id="{3631AF08-52D4-FA4B-81BC-A5BCD845C96A}"/>
                  </a:ext>
                </a:extLst>
              </p:cNvPr>
              <p:cNvGrpSpPr/>
              <p:nvPr/>
            </p:nvGrpSpPr>
            <p:grpSpPr>
              <a:xfrm>
                <a:off x="2565760" y="2745065"/>
                <a:ext cx="2057842" cy="1166974"/>
                <a:chOff x="1624618" y="2287554"/>
                <a:chExt cx="1714868" cy="972478"/>
              </a:xfrm>
            </p:grpSpPr>
            <p:sp>
              <p:nvSpPr>
                <p:cNvPr id="230" name="Elipse 229">
                  <a:extLst>
                    <a:ext uri="{FF2B5EF4-FFF2-40B4-BE49-F238E27FC236}">
                      <a16:creationId xmlns="" xmlns:a16="http://schemas.microsoft.com/office/drawing/2014/main" id="{B43F5160-9139-3248-A06B-040C8CC9FE6D}"/>
                    </a:ext>
                  </a:extLst>
                </p:cNvPr>
                <p:cNvSpPr/>
                <p:nvPr/>
              </p:nvSpPr>
              <p:spPr>
                <a:xfrm>
                  <a:off x="1624618" y="2330865"/>
                  <a:ext cx="1662190" cy="92916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1600" b="1" i="1" dirty="0" err="1">
                      <a:solidFill>
                        <a:schemeClr val="tx1"/>
                      </a:solidFill>
                      <a:latin typeface="Helvetica" pitchFamily="2" charset="0"/>
                      <a:cs typeface="Times New Roman" panose="02020603050405020304" pitchFamily="18" charset="0"/>
                    </a:rPr>
                    <a:t>a</a:t>
                  </a:r>
                  <a:r>
                    <a:rPr lang="es-ES" sz="1600" b="1" dirty="0" err="1">
                      <a:solidFill>
                        <a:schemeClr val="tx1"/>
                      </a:solidFill>
                      <a:latin typeface="Helvetica" pitchFamily="2" charset="0"/>
                      <a:cs typeface="Times New Roman" panose="02020603050405020304" pitchFamily="18" charset="0"/>
                    </a:rPr>
                    <a:t>a</a:t>
                  </a:r>
                  <a:r>
                    <a:rPr lang="es-ES" sz="1600" b="1" dirty="0">
                      <a:solidFill>
                        <a:schemeClr val="tx1"/>
                      </a:solidFill>
                      <a:latin typeface="Helvetica" pitchFamily="2" charset="0"/>
                      <a:cs typeface="Times New Roman" panose="02020603050405020304" pitchFamily="18" charset="0"/>
                    </a:rPr>
                    <a:t>/</a:t>
                  </a:r>
                  <a:r>
                    <a:rPr lang="es-ES" sz="1600" b="1" dirty="0">
                      <a:solidFill>
                        <a:schemeClr val="tx1"/>
                      </a:solidFill>
                      <a:latin typeface="Symbol" pitchFamily="2" charset="2"/>
                      <a:cs typeface="Times New Roman" panose="02020603050405020304" pitchFamily="18" charset="0"/>
                    </a:rPr>
                    <a:t>a</a:t>
                  </a:r>
                  <a:r>
                    <a:rPr lang="el-GR" sz="1600" b="1" dirty="0">
                      <a:solidFill>
                        <a:schemeClr val="tx1"/>
                      </a:solidFill>
                      <a:latin typeface="Helvetica" pitchFamily="2" charset="0"/>
                      <a:cs typeface="Times New Roman" panose="02020603050405020304" pitchFamily="18" charset="0"/>
                    </a:rPr>
                    <a:t>α</a:t>
                  </a:r>
                  <a:endParaRPr lang="en-GB" sz="1600" b="1" dirty="0">
                    <a:solidFill>
                      <a:schemeClr val="tx1"/>
                    </a:solidFill>
                    <a:latin typeface="Symbol" pitchFamily="2" charset="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1" name="Elipse 230">
                  <a:extLst>
                    <a:ext uri="{FF2B5EF4-FFF2-40B4-BE49-F238E27FC236}">
                      <a16:creationId xmlns="" xmlns:a16="http://schemas.microsoft.com/office/drawing/2014/main" id="{8EE7D115-86CE-0641-B3EA-A4A559F0C190}"/>
                    </a:ext>
                  </a:extLst>
                </p:cNvPr>
                <p:cNvSpPr/>
                <p:nvPr/>
              </p:nvSpPr>
              <p:spPr>
                <a:xfrm>
                  <a:off x="2839086" y="2287554"/>
                  <a:ext cx="500400" cy="359999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 b="1" dirty="0">
                    <a:solidFill>
                      <a:schemeClr val="tx1"/>
                    </a:solidFill>
                    <a:latin typeface="Helvetica" pitchFamily="2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18" name="CuadroTexto 217">
                <a:extLst>
                  <a:ext uri="{FF2B5EF4-FFF2-40B4-BE49-F238E27FC236}">
                    <a16:creationId xmlns="" xmlns:a16="http://schemas.microsoft.com/office/drawing/2014/main" id="{1428CBC0-3CAD-8449-B6B1-73D23B66870D}"/>
                  </a:ext>
                </a:extLst>
              </p:cNvPr>
              <p:cNvSpPr txBox="1"/>
              <p:nvPr/>
            </p:nvSpPr>
            <p:spPr>
              <a:xfrm>
                <a:off x="904286" y="4657567"/>
                <a:ext cx="2011174" cy="4633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600" b="1" dirty="0">
                    <a:solidFill>
                      <a:srgbClr val="C00000"/>
                    </a:solidFill>
                    <a:latin typeface="Helvetica" pitchFamily="2" charset="0"/>
                    <a:cs typeface="Times New Roman" panose="02020603050405020304" pitchFamily="18" charset="0"/>
                  </a:rPr>
                  <a:t>HÍBRIDOS</a:t>
                </a:r>
              </a:p>
              <a:p>
                <a:pPr algn="ctr"/>
                <a:r>
                  <a:rPr lang="es-ES" sz="1600" b="1" dirty="0">
                    <a:solidFill>
                      <a:srgbClr val="C00000"/>
                    </a:solidFill>
                    <a:latin typeface="Helvetica" pitchFamily="2" charset="0"/>
                    <a:cs typeface="Times New Roman" panose="02020603050405020304" pitchFamily="18" charset="0"/>
                  </a:rPr>
                  <a:t> ESTABILIZADOS</a:t>
                </a:r>
                <a:endParaRPr lang="en-GB" sz="1600" b="1" dirty="0">
                  <a:solidFill>
                    <a:srgbClr val="C00000"/>
                  </a:solidFill>
                  <a:latin typeface="Helvetica" pitchFamily="2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9" name="Grupo 218">
                <a:extLst>
                  <a:ext uri="{FF2B5EF4-FFF2-40B4-BE49-F238E27FC236}">
                    <a16:creationId xmlns="" xmlns:a16="http://schemas.microsoft.com/office/drawing/2014/main" id="{0B630220-51FD-5049-A600-F083A535E222}"/>
                  </a:ext>
                </a:extLst>
              </p:cNvPr>
              <p:cNvGrpSpPr/>
              <p:nvPr/>
            </p:nvGrpSpPr>
            <p:grpSpPr>
              <a:xfrm>
                <a:off x="2484978" y="4907241"/>
                <a:ext cx="2896274" cy="1680832"/>
                <a:chOff x="1557299" y="4101721"/>
                <a:chExt cx="2413562" cy="1400691"/>
              </a:xfrm>
            </p:grpSpPr>
            <p:sp>
              <p:nvSpPr>
                <p:cNvPr id="228" name="Elipse 227">
                  <a:extLst>
                    <a:ext uri="{FF2B5EF4-FFF2-40B4-BE49-F238E27FC236}">
                      <a16:creationId xmlns="" xmlns:a16="http://schemas.microsoft.com/office/drawing/2014/main" id="{EC84705C-B347-1846-BDCD-1C0FA500A72A}"/>
                    </a:ext>
                  </a:extLst>
                </p:cNvPr>
                <p:cNvSpPr/>
                <p:nvPr/>
              </p:nvSpPr>
              <p:spPr>
                <a:xfrm>
                  <a:off x="1557299" y="4376362"/>
                  <a:ext cx="2413562" cy="112605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1600" i="1" dirty="0">
                      <a:solidFill>
                        <a:schemeClr val="tx1"/>
                      </a:solidFill>
                      <a:latin typeface="Helvetica" pitchFamily="2" charset="0"/>
                      <a:cs typeface="Times New Roman" panose="02020603050405020304" pitchFamily="18" charset="0"/>
                    </a:rPr>
                    <a:t>S. </a:t>
                  </a:r>
                  <a:r>
                    <a:rPr lang="es-ES" sz="1600" i="1" dirty="0" err="1">
                      <a:solidFill>
                        <a:schemeClr val="tx1"/>
                      </a:solidFill>
                      <a:latin typeface="Helvetica" pitchFamily="2" charset="0"/>
                      <a:cs typeface="Times New Roman" panose="02020603050405020304" pitchFamily="18" charset="0"/>
                    </a:rPr>
                    <a:t>cerevisiae</a:t>
                  </a:r>
                  <a:r>
                    <a:rPr lang="es-ES" sz="1600" i="1" dirty="0">
                      <a:solidFill>
                        <a:schemeClr val="tx1"/>
                      </a:solidFill>
                      <a:latin typeface="Helvetica" pitchFamily="2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 algn="ctr"/>
                  <a:r>
                    <a:rPr lang="es-ES" sz="1600" i="1" dirty="0">
                      <a:solidFill>
                        <a:schemeClr val="tx1"/>
                      </a:solidFill>
                      <a:latin typeface="Helvetica" pitchFamily="2" charset="0"/>
                      <a:cs typeface="Times New Roman" panose="02020603050405020304" pitchFamily="18" charset="0"/>
                    </a:rPr>
                    <a:t>X  S. </a:t>
                  </a:r>
                  <a:r>
                    <a:rPr lang="es-ES" sz="1600" i="1" dirty="0" err="1">
                      <a:solidFill>
                        <a:schemeClr val="tx1"/>
                      </a:solidFill>
                      <a:latin typeface="Helvetica" pitchFamily="2" charset="0"/>
                      <a:cs typeface="Times New Roman" panose="02020603050405020304" pitchFamily="18" charset="0"/>
                    </a:rPr>
                    <a:t>uvarum</a:t>
                  </a:r>
                  <a:endParaRPr lang="es-ES" sz="1600" i="1" dirty="0">
                    <a:solidFill>
                      <a:schemeClr val="tx1"/>
                    </a:solidFill>
                    <a:latin typeface="Helvetica" pitchFamily="2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en-GB" sz="1600" b="1" dirty="0">
                      <a:solidFill>
                        <a:schemeClr val="tx1"/>
                      </a:solidFill>
                      <a:latin typeface="Helvetica" pitchFamily="2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 algn="ctr"/>
                  <a:r>
                    <a:rPr lang="en-GB" sz="1600" b="1" dirty="0">
                      <a:solidFill>
                        <a:schemeClr val="tx1"/>
                      </a:solidFill>
                      <a:latin typeface="Helvetica" pitchFamily="2" charset="0"/>
                      <a:cs typeface="Times New Roman" panose="02020603050405020304" pitchFamily="18" charset="0"/>
                    </a:rPr>
                    <a:t>~2n </a:t>
                  </a:r>
                </a:p>
              </p:txBody>
            </p:sp>
            <p:sp>
              <p:nvSpPr>
                <p:cNvPr id="229" name="Elipse 228">
                  <a:extLst>
                    <a:ext uri="{FF2B5EF4-FFF2-40B4-BE49-F238E27FC236}">
                      <a16:creationId xmlns="" xmlns:a16="http://schemas.microsoft.com/office/drawing/2014/main" id="{02DEE1F8-8CB8-E045-A4AB-B53857FDFB31}"/>
                    </a:ext>
                  </a:extLst>
                </p:cNvPr>
                <p:cNvSpPr/>
                <p:nvPr/>
              </p:nvSpPr>
              <p:spPr>
                <a:xfrm>
                  <a:off x="2836119" y="4101721"/>
                  <a:ext cx="942705" cy="43813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 b="1" dirty="0">
                    <a:solidFill>
                      <a:schemeClr val="tx1"/>
                    </a:solidFill>
                    <a:latin typeface="Helvetica" pitchFamily="2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20" name="CuadroTexto 219">
                <a:extLst>
                  <a:ext uri="{FF2B5EF4-FFF2-40B4-BE49-F238E27FC236}">
                    <a16:creationId xmlns="" xmlns:a16="http://schemas.microsoft.com/office/drawing/2014/main" id="{DCFAED20-EA8D-2A42-9A0F-071A8C7324A8}"/>
                  </a:ext>
                </a:extLst>
              </p:cNvPr>
              <p:cNvSpPr txBox="1"/>
              <p:nvPr/>
            </p:nvSpPr>
            <p:spPr>
              <a:xfrm>
                <a:off x="1114016" y="3053345"/>
                <a:ext cx="1443425" cy="4633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600" b="1" dirty="0">
                    <a:solidFill>
                      <a:srgbClr val="C00000"/>
                    </a:solidFill>
                    <a:latin typeface="Helvetica" pitchFamily="2" charset="0"/>
                    <a:cs typeface="Times New Roman" panose="02020603050405020304" pitchFamily="18" charset="0"/>
                  </a:rPr>
                  <a:t>HÍBRIDOS </a:t>
                </a:r>
              </a:p>
              <a:p>
                <a:pPr algn="ctr"/>
                <a:r>
                  <a:rPr lang="es-ES" sz="1600" b="1" dirty="0">
                    <a:solidFill>
                      <a:srgbClr val="C00000"/>
                    </a:solidFill>
                    <a:latin typeface="Helvetica" pitchFamily="2" charset="0"/>
                    <a:cs typeface="Times New Roman" panose="02020603050405020304" pitchFamily="18" charset="0"/>
                  </a:rPr>
                  <a:t>PRIMARIOS</a:t>
                </a:r>
                <a:endParaRPr lang="en-GB" sz="1600" b="1" dirty="0">
                  <a:solidFill>
                    <a:srgbClr val="C00000"/>
                  </a:solidFill>
                  <a:latin typeface="Helvetica" pitchFamily="2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21" name="Grupo 220">
                <a:extLst>
                  <a:ext uri="{FF2B5EF4-FFF2-40B4-BE49-F238E27FC236}">
                    <a16:creationId xmlns="" xmlns:a16="http://schemas.microsoft.com/office/drawing/2014/main" id="{6E07F554-50AD-0848-9002-16B507FA8EF5}"/>
                  </a:ext>
                </a:extLst>
              </p:cNvPr>
              <p:cNvGrpSpPr/>
              <p:nvPr/>
            </p:nvGrpSpPr>
            <p:grpSpPr>
              <a:xfrm>
                <a:off x="3167455" y="2199168"/>
                <a:ext cx="854452" cy="332398"/>
                <a:chOff x="3082792" y="2305184"/>
                <a:chExt cx="854452" cy="332398"/>
              </a:xfrm>
            </p:grpSpPr>
            <p:sp>
              <p:nvSpPr>
                <p:cNvPr id="226" name="Flecha abajo 225">
                  <a:extLst>
                    <a:ext uri="{FF2B5EF4-FFF2-40B4-BE49-F238E27FC236}">
                      <a16:creationId xmlns="" xmlns:a16="http://schemas.microsoft.com/office/drawing/2014/main" id="{2A231889-8C22-E242-B66E-8E2F9B49E7B8}"/>
                    </a:ext>
                  </a:extLst>
                </p:cNvPr>
                <p:cNvSpPr/>
                <p:nvPr/>
              </p:nvSpPr>
              <p:spPr>
                <a:xfrm>
                  <a:off x="3082792" y="2305184"/>
                  <a:ext cx="854452" cy="332398"/>
                </a:xfrm>
                <a:prstGeom prst="downArrow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ES" sz="1600">
                    <a:latin typeface="Helvetica" pitchFamily="2" charset="0"/>
                  </a:endParaRPr>
                </a:p>
              </p:txBody>
            </p:sp>
            <p:sp>
              <p:nvSpPr>
                <p:cNvPr id="227" name="CuadroTexto 226">
                  <a:extLst>
                    <a:ext uri="{FF2B5EF4-FFF2-40B4-BE49-F238E27FC236}">
                      <a16:creationId xmlns="" xmlns:a16="http://schemas.microsoft.com/office/drawing/2014/main" id="{38523013-46D3-AC44-B3F7-84242C3ECEED}"/>
                    </a:ext>
                  </a:extLst>
                </p:cNvPr>
                <p:cNvSpPr txBox="1"/>
                <p:nvPr/>
              </p:nvSpPr>
              <p:spPr>
                <a:xfrm>
                  <a:off x="3270966" y="2310457"/>
                  <a:ext cx="501986" cy="268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600" b="1" dirty="0">
                      <a:latin typeface="Helvetica" pitchFamily="2" charset="0"/>
                      <a:cs typeface="Times" panose="02020603050405020304" pitchFamily="18" charset="0"/>
                    </a:rPr>
                    <a:t>SD</a:t>
                  </a:r>
                </a:p>
              </p:txBody>
            </p:sp>
          </p:grpSp>
          <p:sp>
            <p:nvSpPr>
              <p:cNvPr id="222" name="CuadroTexto 221">
                <a:extLst>
                  <a:ext uri="{FF2B5EF4-FFF2-40B4-BE49-F238E27FC236}">
                    <a16:creationId xmlns="" xmlns:a16="http://schemas.microsoft.com/office/drawing/2014/main" id="{8AF0D2FD-A680-B24F-A970-0D7951E1BE1B}"/>
                  </a:ext>
                </a:extLst>
              </p:cNvPr>
              <p:cNvSpPr txBox="1"/>
              <p:nvPr/>
            </p:nvSpPr>
            <p:spPr>
              <a:xfrm>
                <a:off x="3424602" y="1733603"/>
                <a:ext cx="343935" cy="268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dirty="0">
                    <a:latin typeface="Helvetica" pitchFamily="2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grpSp>
            <p:nvGrpSpPr>
              <p:cNvPr id="223" name="Grupo 222">
                <a:extLst>
                  <a:ext uri="{FF2B5EF4-FFF2-40B4-BE49-F238E27FC236}">
                    <a16:creationId xmlns="" xmlns:a16="http://schemas.microsoft.com/office/drawing/2014/main" id="{F13AC984-5F07-264A-B8C0-C1BB4F1FDD25}"/>
                  </a:ext>
                </a:extLst>
              </p:cNvPr>
              <p:cNvGrpSpPr/>
              <p:nvPr/>
            </p:nvGrpSpPr>
            <p:grpSpPr>
              <a:xfrm>
                <a:off x="1882594" y="4132845"/>
                <a:ext cx="3424175" cy="848084"/>
                <a:chOff x="1058368" y="3452234"/>
                <a:chExt cx="2853479" cy="706738"/>
              </a:xfrm>
            </p:grpSpPr>
            <p:sp>
              <p:nvSpPr>
                <p:cNvPr id="224" name="CuadroTexto 223">
                  <a:extLst>
                    <a:ext uri="{FF2B5EF4-FFF2-40B4-BE49-F238E27FC236}">
                      <a16:creationId xmlns="" xmlns:a16="http://schemas.microsoft.com/office/drawing/2014/main" id="{1AD89D83-8DC6-3041-9093-488998587A13}"/>
                    </a:ext>
                  </a:extLst>
                </p:cNvPr>
                <p:cNvSpPr txBox="1"/>
                <p:nvPr/>
              </p:nvSpPr>
              <p:spPr>
                <a:xfrm>
                  <a:off x="1550866" y="3675354"/>
                  <a:ext cx="1906796" cy="223563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600" i="1" dirty="0">
                      <a:solidFill>
                        <a:schemeClr val="tx1"/>
                      </a:solidFill>
                      <a:latin typeface="Helvetica" pitchFamily="2" charset="0"/>
                      <a:cs typeface="Times" panose="02020603050405020304" pitchFamily="18" charset="0"/>
                    </a:rPr>
                    <a:t>Evolución adaptativa</a:t>
                  </a:r>
                  <a:endParaRPr lang="en-GB" sz="1600" i="1" dirty="0">
                    <a:solidFill>
                      <a:schemeClr val="tx1"/>
                    </a:solidFill>
                    <a:latin typeface="Helvetica" pitchFamily="2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225" name="Flecha abajo 224">
                  <a:extLst>
                    <a:ext uri="{FF2B5EF4-FFF2-40B4-BE49-F238E27FC236}">
                      <a16:creationId xmlns="" xmlns:a16="http://schemas.microsoft.com/office/drawing/2014/main" id="{1B7EF863-1DFD-734C-8E9A-70C53B16DF4B}"/>
                    </a:ext>
                  </a:extLst>
                </p:cNvPr>
                <p:cNvSpPr/>
                <p:nvPr/>
              </p:nvSpPr>
              <p:spPr>
                <a:xfrm>
                  <a:off x="1058368" y="3452234"/>
                  <a:ext cx="2853479" cy="706738"/>
                </a:xfrm>
                <a:prstGeom prst="downArrow">
                  <a:avLst>
                    <a:gd name="adj1" fmla="val 50000"/>
                    <a:gd name="adj2" fmla="val 64602"/>
                  </a:avLst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ES" sz="1600"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176" name="Rectángulo 175">
              <a:extLst>
                <a:ext uri="{FF2B5EF4-FFF2-40B4-BE49-F238E27FC236}">
                  <a16:creationId xmlns="" xmlns:a16="http://schemas.microsoft.com/office/drawing/2014/main" id="{5CC26E42-82E5-1F40-97E2-AEF6B8EA8C77}"/>
                </a:ext>
              </a:extLst>
            </p:cNvPr>
            <p:cNvSpPr/>
            <p:nvPr/>
          </p:nvSpPr>
          <p:spPr>
            <a:xfrm>
              <a:off x="13732908" y="10057002"/>
              <a:ext cx="4557530" cy="103640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 err="1">
                  <a:latin typeface="Helvetica" pitchFamily="2" charset="0"/>
                  <a:cs typeface="Times" panose="02020603050405020304" pitchFamily="18" charset="0"/>
                </a:rPr>
                <a:t>HyPr</a:t>
              </a:r>
              <a:endParaRPr lang="es-ES" sz="1800" b="1" dirty="0">
                <a:latin typeface="Helvetica" pitchFamily="2" charset="0"/>
                <a:cs typeface="Times" panose="02020603050405020304" pitchFamily="18" charset="0"/>
              </a:endParaRPr>
            </a:p>
            <a:p>
              <a:pPr algn="ctr"/>
              <a:endParaRPr lang="es-ES" sz="1600" b="1" dirty="0">
                <a:latin typeface="Helvetica" pitchFamily="2" charset="0"/>
                <a:cs typeface="Times" panose="02020603050405020304" pitchFamily="18" charset="0"/>
              </a:endParaRPr>
            </a:p>
          </p:txBody>
        </p:sp>
        <p:sp>
          <p:nvSpPr>
            <p:cNvPr id="177" name="CuadroTexto 176">
              <a:extLst>
                <a:ext uri="{FF2B5EF4-FFF2-40B4-BE49-F238E27FC236}">
                  <a16:creationId xmlns="" xmlns:a16="http://schemas.microsoft.com/office/drawing/2014/main" id="{DCC5FC52-EB82-0445-9897-07F335116E2C}"/>
                </a:ext>
              </a:extLst>
            </p:cNvPr>
            <p:cNvSpPr txBox="1"/>
            <p:nvPr/>
          </p:nvSpPr>
          <p:spPr>
            <a:xfrm>
              <a:off x="14514170" y="12866917"/>
              <a:ext cx="598667" cy="299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latin typeface="Helvetica" pitchFamily="2" charset="0"/>
                  <a:cs typeface="Times" panose="02020603050405020304" pitchFamily="18" charset="0"/>
                </a:rPr>
                <a:t>HYG</a:t>
              </a:r>
            </a:p>
          </p:txBody>
        </p:sp>
        <p:sp>
          <p:nvSpPr>
            <p:cNvPr id="178" name="CuadroTexto 177">
              <a:extLst>
                <a:ext uri="{FF2B5EF4-FFF2-40B4-BE49-F238E27FC236}">
                  <a16:creationId xmlns="" xmlns:a16="http://schemas.microsoft.com/office/drawing/2014/main" id="{3E0B0E26-658E-6B42-9CEF-8919D7B92672}"/>
                </a:ext>
              </a:extLst>
            </p:cNvPr>
            <p:cNvSpPr txBox="1"/>
            <p:nvPr/>
          </p:nvSpPr>
          <p:spPr>
            <a:xfrm>
              <a:off x="16071070" y="11981555"/>
              <a:ext cx="305592" cy="299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>
                  <a:latin typeface="Helvetica" pitchFamily="2" charset="0"/>
                  <a:cs typeface="Times New Roman" panose="02020603050405020304" pitchFamily="18" charset="0"/>
                </a:rPr>
                <a:t>X</a:t>
              </a:r>
            </a:p>
          </p:txBody>
        </p:sp>
        <p:grpSp>
          <p:nvGrpSpPr>
            <p:cNvPr id="179" name="Grupo 178">
              <a:extLst>
                <a:ext uri="{FF2B5EF4-FFF2-40B4-BE49-F238E27FC236}">
                  <a16:creationId xmlns="" xmlns:a16="http://schemas.microsoft.com/office/drawing/2014/main" id="{08E028B0-A364-7741-AFE4-4F91242BA416}"/>
                </a:ext>
              </a:extLst>
            </p:cNvPr>
            <p:cNvGrpSpPr/>
            <p:nvPr/>
          </p:nvGrpSpPr>
          <p:grpSpPr>
            <a:xfrm>
              <a:off x="14412205" y="11501661"/>
              <a:ext cx="1524834" cy="1365514"/>
              <a:chOff x="229630" y="1693880"/>
              <a:chExt cx="1688717" cy="1208607"/>
            </a:xfrm>
          </p:grpSpPr>
          <p:sp>
            <p:nvSpPr>
              <p:cNvPr id="210" name="Elipse 209">
                <a:extLst>
                  <a:ext uri="{FF2B5EF4-FFF2-40B4-BE49-F238E27FC236}">
                    <a16:creationId xmlns="" xmlns:a16="http://schemas.microsoft.com/office/drawing/2014/main" id="{78872051-DCF4-0646-AF3F-0D0BF4756768}"/>
                  </a:ext>
                </a:extLst>
              </p:cNvPr>
              <p:cNvSpPr/>
              <p:nvPr/>
            </p:nvSpPr>
            <p:spPr>
              <a:xfrm>
                <a:off x="229630" y="1867348"/>
                <a:ext cx="1610326" cy="1035139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600" i="1" dirty="0">
                    <a:solidFill>
                      <a:schemeClr val="tx1"/>
                    </a:solidFill>
                    <a:latin typeface="Helvetica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s-ES" sz="1600" b="1" dirty="0" smtClean="0">
                    <a:solidFill>
                      <a:schemeClr val="tx1"/>
                    </a:solidFill>
                    <a:latin typeface="Helvetica" pitchFamily="2" charset="0"/>
                    <a:cs typeface="Times" panose="02020603050405020304" pitchFamily="18" charset="0"/>
                  </a:rPr>
                  <a:t>a</a:t>
                </a:r>
                <a:r>
                  <a:rPr lang="es-ES" sz="1600" b="1" dirty="0">
                    <a:solidFill>
                      <a:schemeClr val="tx1"/>
                    </a:solidFill>
                    <a:latin typeface="Helvetica" pitchFamily="2" charset="0"/>
                    <a:cs typeface="Times" panose="02020603050405020304" pitchFamily="18" charset="0"/>
                  </a:rPr>
                  <a:t>/</a:t>
                </a:r>
                <a:r>
                  <a:rPr lang="el-GR" sz="1600" b="1" dirty="0">
                    <a:solidFill>
                      <a:schemeClr val="tx1"/>
                    </a:solidFill>
                    <a:latin typeface="Helvetica" pitchFamily="2" charset="0"/>
                    <a:cs typeface="Times" panose="02020603050405020304" pitchFamily="18" charset="0"/>
                  </a:rPr>
                  <a:t>α</a:t>
                </a:r>
                <a:r>
                  <a:rPr lang="es-ES" sz="1600" b="1" dirty="0">
                    <a:solidFill>
                      <a:schemeClr val="tx1"/>
                    </a:solidFill>
                    <a:latin typeface="Helvetica" pitchFamily="2" charset="0"/>
                    <a:cs typeface="Times" panose="02020603050405020304" pitchFamily="18" charset="0"/>
                  </a:rPr>
                  <a:t>…</a:t>
                </a:r>
                <a:r>
                  <a:rPr lang="es-ES" sz="1600" b="1" dirty="0" err="1">
                    <a:solidFill>
                      <a:schemeClr val="tx1"/>
                    </a:solidFill>
                    <a:latin typeface="Helvetica" pitchFamily="2" charset="0"/>
                    <a:cs typeface="Times" panose="02020603050405020304" pitchFamily="18" charset="0"/>
                  </a:rPr>
                  <a:t>a/a</a:t>
                </a:r>
                <a:endParaRPr lang="es-ES" sz="1600" b="1" dirty="0">
                  <a:solidFill>
                    <a:schemeClr val="tx1"/>
                  </a:solidFill>
                  <a:latin typeface="Helvetica" pitchFamily="2" charset="0"/>
                  <a:cs typeface="Times" panose="02020603050405020304" pitchFamily="18" charset="0"/>
                </a:endParaRPr>
              </a:p>
              <a:p>
                <a:endParaRPr lang="en-GB" sz="1600" b="1" i="1" dirty="0">
                  <a:solidFill>
                    <a:schemeClr val="tx1"/>
                  </a:solidFill>
                  <a:latin typeface="Helvetica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1" name="Elipse 210">
                <a:extLst>
                  <a:ext uri="{FF2B5EF4-FFF2-40B4-BE49-F238E27FC236}">
                    <a16:creationId xmlns="" xmlns:a16="http://schemas.microsoft.com/office/drawing/2014/main" id="{21B35416-237C-C042-8C0E-6BE08A80B483}"/>
                  </a:ext>
                </a:extLst>
              </p:cNvPr>
              <p:cNvSpPr/>
              <p:nvPr/>
            </p:nvSpPr>
            <p:spPr>
              <a:xfrm>
                <a:off x="1358503" y="1693880"/>
                <a:ext cx="559844" cy="403202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600" b="1" i="1" dirty="0">
                  <a:solidFill>
                    <a:schemeClr val="tx1"/>
                  </a:solidFill>
                  <a:latin typeface="Helvetica" pitchFamily="2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0" name="Grupo 179">
              <a:extLst>
                <a:ext uri="{FF2B5EF4-FFF2-40B4-BE49-F238E27FC236}">
                  <a16:creationId xmlns="" xmlns:a16="http://schemas.microsoft.com/office/drawing/2014/main" id="{DBF8031C-D9C3-DD4D-8E5C-6EFB1E743228}"/>
                </a:ext>
              </a:extLst>
            </p:cNvPr>
            <p:cNvGrpSpPr/>
            <p:nvPr/>
          </p:nvGrpSpPr>
          <p:grpSpPr>
            <a:xfrm>
              <a:off x="13780009" y="11235812"/>
              <a:ext cx="792525" cy="737959"/>
              <a:chOff x="4746152" y="1066709"/>
              <a:chExt cx="745351" cy="550516"/>
            </a:xfrm>
          </p:grpSpPr>
          <p:sp>
            <p:nvSpPr>
              <p:cNvPr id="207" name="CuadroTexto 206">
                <a:extLst>
                  <a:ext uri="{FF2B5EF4-FFF2-40B4-BE49-F238E27FC236}">
                    <a16:creationId xmlns="" xmlns:a16="http://schemas.microsoft.com/office/drawing/2014/main" id="{41E3A7FC-3D0B-394E-899B-C7BE6CD6081E}"/>
                  </a:ext>
                </a:extLst>
              </p:cNvPr>
              <p:cNvSpPr txBox="1"/>
              <p:nvPr/>
            </p:nvSpPr>
            <p:spPr>
              <a:xfrm flipH="1">
                <a:off x="4952257" y="1344010"/>
                <a:ext cx="441009" cy="223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dirty="0">
                    <a:latin typeface="Helvetica" pitchFamily="2" charset="0"/>
                    <a:cs typeface="Times" panose="02020603050405020304" pitchFamily="18" charset="0"/>
                  </a:rPr>
                  <a:t>HO</a:t>
                </a:r>
                <a:endParaRPr lang="en-GB" sz="1600" dirty="0">
                  <a:latin typeface="Helvetica" pitchFamily="2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08" name="Elipse 207">
                <a:extLst>
                  <a:ext uri="{FF2B5EF4-FFF2-40B4-BE49-F238E27FC236}">
                    <a16:creationId xmlns="" xmlns:a16="http://schemas.microsoft.com/office/drawing/2014/main" id="{D514933B-0A39-1841-B030-C148293F2CD7}"/>
                  </a:ext>
                </a:extLst>
              </p:cNvPr>
              <p:cNvSpPr/>
              <p:nvPr/>
            </p:nvSpPr>
            <p:spPr>
              <a:xfrm>
                <a:off x="4800028" y="1066709"/>
                <a:ext cx="659463" cy="5505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 sz="1600" dirty="0">
                  <a:latin typeface="Helvetica" pitchFamily="2" charset="0"/>
                </a:endParaRPr>
              </a:p>
            </p:txBody>
          </p:sp>
          <p:sp>
            <p:nvSpPr>
              <p:cNvPr id="209" name="Rectángulo 208">
                <a:extLst>
                  <a:ext uri="{FF2B5EF4-FFF2-40B4-BE49-F238E27FC236}">
                    <a16:creationId xmlns="" xmlns:a16="http://schemas.microsoft.com/office/drawing/2014/main" id="{8ACBC7E5-DC45-0848-967D-AF080A89E23B}"/>
                  </a:ext>
                </a:extLst>
              </p:cNvPr>
              <p:cNvSpPr/>
              <p:nvPr/>
            </p:nvSpPr>
            <p:spPr>
              <a:xfrm>
                <a:off x="4746152" y="1184295"/>
                <a:ext cx="745351" cy="223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sz="1600" i="1" dirty="0">
                    <a:latin typeface="Helvetica" pitchFamily="2" charset="0"/>
                    <a:cs typeface="Times New Roman" panose="02020603050405020304" pitchFamily="18" charset="0"/>
                  </a:rPr>
                  <a:t>pHCT2</a:t>
                </a:r>
                <a:endParaRPr lang="en-GB" sz="1600" i="1" dirty="0">
                  <a:latin typeface="Helvetica" pitchFamily="2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1" name="Rayo 180">
              <a:extLst>
                <a:ext uri="{FF2B5EF4-FFF2-40B4-BE49-F238E27FC236}">
                  <a16:creationId xmlns="" xmlns:a16="http://schemas.microsoft.com/office/drawing/2014/main" id="{564D48AF-9DFC-9B4B-AB5A-578F36B409D7}"/>
                </a:ext>
              </a:extLst>
            </p:cNvPr>
            <p:cNvSpPr/>
            <p:nvPr/>
          </p:nvSpPr>
          <p:spPr>
            <a:xfrm rot="15046534" flipH="1">
              <a:off x="14361347" y="11685927"/>
              <a:ext cx="434318" cy="344506"/>
            </a:xfrm>
            <a:prstGeom prst="lightningBol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Helvetica" pitchFamily="2" charset="0"/>
              </a:endParaRPr>
            </a:p>
          </p:txBody>
        </p:sp>
        <p:grpSp>
          <p:nvGrpSpPr>
            <p:cNvPr id="182" name="Grupo 181">
              <a:extLst>
                <a:ext uri="{FF2B5EF4-FFF2-40B4-BE49-F238E27FC236}">
                  <a16:creationId xmlns="" xmlns:a16="http://schemas.microsoft.com/office/drawing/2014/main" id="{E1F37A62-CDA1-5040-A3F4-746E4D91A88E}"/>
                </a:ext>
              </a:extLst>
            </p:cNvPr>
            <p:cNvGrpSpPr/>
            <p:nvPr/>
          </p:nvGrpSpPr>
          <p:grpSpPr>
            <a:xfrm>
              <a:off x="16031806" y="11283513"/>
              <a:ext cx="2087820" cy="1853210"/>
              <a:chOff x="4727909" y="2371849"/>
              <a:chExt cx="2001601" cy="1498187"/>
            </a:xfrm>
          </p:grpSpPr>
          <p:sp>
            <p:nvSpPr>
              <p:cNvPr id="199" name="CuadroTexto 198">
                <a:extLst>
                  <a:ext uri="{FF2B5EF4-FFF2-40B4-BE49-F238E27FC236}">
                    <a16:creationId xmlns="" xmlns:a16="http://schemas.microsoft.com/office/drawing/2014/main" id="{19AB5FAB-49A6-DE4C-9F25-F40FBE7DB3B5}"/>
                  </a:ext>
                </a:extLst>
              </p:cNvPr>
              <p:cNvSpPr txBox="1"/>
              <p:nvPr/>
            </p:nvSpPr>
            <p:spPr>
              <a:xfrm>
                <a:off x="6014733" y="3627573"/>
                <a:ext cx="582132" cy="242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600" b="1" dirty="0">
                    <a:latin typeface="Helvetica" pitchFamily="2" charset="0"/>
                    <a:cs typeface="Times" panose="02020603050405020304" pitchFamily="18" charset="0"/>
                  </a:rPr>
                  <a:t>NAT</a:t>
                </a:r>
              </a:p>
            </p:txBody>
          </p:sp>
          <p:grpSp>
            <p:nvGrpSpPr>
              <p:cNvPr id="200" name="Grupo 199">
                <a:extLst>
                  <a:ext uri="{FF2B5EF4-FFF2-40B4-BE49-F238E27FC236}">
                    <a16:creationId xmlns="" xmlns:a16="http://schemas.microsoft.com/office/drawing/2014/main" id="{4511A09D-D476-4E41-A9E2-2E925F4DE9C8}"/>
                  </a:ext>
                </a:extLst>
              </p:cNvPr>
              <p:cNvGrpSpPr/>
              <p:nvPr/>
            </p:nvGrpSpPr>
            <p:grpSpPr>
              <a:xfrm>
                <a:off x="5290170" y="2477736"/>
                <a:ext cx="1439340" cy="1088703"/>
                <a:chOff x="471916" y="1597849"/>
                <a:chExt cx="1610327" cy="1215690"/>
              </a:xfrm>
            </p:grpSpPr>
            <p:sp>
              <p:nvSpPr>
                <p:cNvPr id="205" name="Elipse 204">
                  <a:extLst>
                    <a:ext uri="{FF2B5EF4-FFF2-40B4-BE49-F238E27FC236}">
                      <a16:creationId xmlns="" xmlns:a16="http://schemas.microsoft.com/office/drawing/2014/main" id="{F7E72CD5-610E-1B4A-AF14-FBEF18F6AA46}"/>
                    </a:ext>
                  </a:extLst>
                </p:cNvPr>
                <p:cNvSpPr/>
                <p:nvPr/>
              </p:nvSpPr>
              <p:spPr>
                <a:xfrm>
                  <a:off x="471916" y="1778400"/>
                  <a:ext cx="1610327" cy="103513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1600" b="1" dirty="0">
                      <a:solidFill>
                        <a:schemeClr val="tx1"/>
                      </a:solidFill>
                      <a:latin typeface="Helvetica" pitchFamily="2" charset="0"/>
                      <a:cs typeface="Times" panose="02020603050405020304" pitchFamily="18" charset="0"/>
                    </a:rPr>
                    <a:t>a/</a:t>
                  </a:r>
                  <a:r>
                    <a:rPr lang="el-GR" sz="1600" b="1" dirty="0">
                      <a:solidFill>
                        <a:schemeClr val="tx1"/>
                      </a:solidFill>
                      <a:latin typeface="Helvetica" pitchFamily="2" charset="0"/>
                      <a:cs typeface="Times" panose="02020603050405020304" pitchFamily="18" charset="0"/>
                    </a:rPr>
                    <a:t>α</a:t>
                  </a:r>
                  <a:r>
                    <a:rPr lang="es-ES" sz="1600" b="1" dirty="0">
                      <a:solidFill>
                        <a:schemeClr val="tx1"/>
                      </a:solidFill>
                      <a:latin typeface="Helvetica" pitchFamily="2" charset="0"/>
                      <a:cs typeface="Times" panose="02020603050405020304" pitchFamily="18" charset="0"/>
                    </a:rPr>
                    <a:t>…α/</a:t>
                  </a:r>
                  <a:r>
                    <a:rPr lang="el-GR" sz="1600" b="1" dirty="0">
                      <a:solidFill>
                        <a:schemeClr val="tx1"/>
                      </a:solidFill>
                      <a:latin typeface="Helvetica" pitchFamily="2" charset="0"/>
                      <a:cs typeface="Times" panose="02020603050405020304" pitchFamily="18" charset="0"/>
                    </a:rPr>
                    <a:t>α</a:t>
                  </a:r>
                  <a:endParaRPr lang="es-ES" sz="1600" b="1" dirty="0">
                    <a:solidFill>
                      <a:schemeClr val="tx1"/>
                    </a:solidFill>
                    <a:latin typeface="Helvetica" pitchFamily="2" charset="0"/>
                    <a:cs typeface="Times" panose="02020603050405020304" pitchFamily="18" charset="0"/>
                  </a:endParaRPr>
                </a:p>
                <a:p>
                  <a:pPr algn="ctr"/>
                  <a:r>
                    <a:rPr lang="es-ES" sz="1600" i="1" dirty="0">
                      <a:solidFill>
                        <a:schemeClr val="tx1"/>
                      </a:solidFill>
                      <a:latin typeface="Helvetica" pitchFamily="2" charset="0"/>
                      <a:cs typeface="Times New Roman" panose="02020603050405020304" pitchFamily="18" charset="0"/>
                    </a:rPr>
                    <a:t>pHMK34</a:t>
                  </a:r>
                  <a:endParaRPr lang="en-GB" sz="1600" b="1" i="1" dirty="0">
                    <a:solidFill>
                      <a:schemeClr val="tx1"/>
                    </a:solidFill>
                    <a:latin typeface="Helvetica" pitchFamily="2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6" name="Elipse 205">
                  <a:extLst>
                    <a:ext uri="{FF2B5EF4-FFF2-40B4-BE49-F238E27FC236}">
                      <a16:creationId xmlns="" xmlns:a16="http://schemas.microsoft.com/office/drawing/2014/main" id="{93D97F93-0992-E74B-BE1F-A88154FB6951}"/>
                    </a:ext>
                  </a:extLst>
                </p:cNvPr>
                <p:cNvSpPr/>
                <p:nvPr/>
              </p:nvSpPr>
              <p:spPr>
                <a:xfrm>
                  <a:off x="1490189" y="1597849"/>
                  <a:ext cx="559844" cy="40320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 b="1" i="1" dirty="0">
                    <a:solidFill>
                      <a:schemeClr val="tx1"/>
                    </a:solidFill>
                    <a:latin typeface="Helvetica" pitchFamily="2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1" name="Grupo 200">
                <a:extLst>
                  <a:ext uri="{FF2B5EF4-FFF2-40B4-BE49-F238E27FC236}">
                    <a16:creationId xmlns="" xmlns:a16="http://schemas.microsoft.com/office/drawing/2014/main" id="{BE660D7A-EBD6-FB44-A0FD-757C752F9A64}"/>
                  </a:ext>
                </a:extLst>
              </p:cNvPr>
              <p:cNvGrpSpPr/>
              <p:nvPr/>
            </p:nvGrpSpPr>
            <p:grpSpPr>
              <a:xfrm>
                <a:off x="4727909" y="2371849"/>
                <a:ext cx="771503" cy="550516"/>
                <a:chOff x="4747387" y="1156314"/>
                <a:chExt cx="771503" cy="550516"/>
              </a:xfrm>
            </p:grpSpPr>
            <p:sp>
              <p:nvSpPr>
                <p:cNvPr id="202" name="CuadroTexto 201">
                  <a:extLst>
                    <a:ext uri="{FF2B5EF4-FFF2-40B4-BE49-F238E27FC236}">
                      <a16:creationId xmlns="" xmlns:a16="http://schemas.microsoft.com/office/drawing/2014/main" id="{64028536-6240-D94E-BDC6-4AEC6E7A4400}"/>
                    </a:ext>
                  </a:extLst>
                </p:cNvPr>
                <p:cNvSpPr txBox="1"/>
                <p:nvPr/>
              </p:nvSpPr>
              <p:spPr>
                <a:xfrm flipH="1">
                  <a:off x="4902006" y="1436542"/>
                  <a:ext cx="449556" cy="2424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600" dirty="0">
                      <a:latin typeface="Helvetica" pitchFamily="2" charset="0"/>
                      <a:cs typeface="Times" panose="02020603050405020304" pitchFamily="18" charset="0"/>
                    </a:rPr>
                    <a:t>HO</a:t>
                  </a:r>
                  <a:endParaRPr lang="en-GB" sz="1600" dirty="0">
                    <a:latin typeface="Helvetica" pitchFamily="2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203" name="Elipse 202">
                  <a:extLst>
                    <a:ext uri="{FF2B5EF4-FFF2-40B4-BE49-F238E27FC236}">
                      <a16:creationId xmlns="" xmlns:a16="http://schemas.microsoft.com/office/drawing/2014/main" id="{99243E56-40BB-9047-A70F-21E9AF2F157F}"/>
                    </a:ext>
                  </a:extLst>
                </p:cNvPr>
                <p:cNvSpPr/>
                <p:nvPr/>
              </p:nvSpPr>
              <p:spPr>
                <a:xfrm>
                  <a:off x="4796951" y="1156314"/>
                  <a:ext cx="659463" cy="55051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ES" sz="1600">
                    <a:latin typeface="Helvetica" pitchFamily="2" charset="0"/>
                  </a:endParaRPr>
                </a:p>
              </p:txBody>
            </p:sp>
            <p:sp>
              <p:nvSpPr>
                <p:cNvPr id="204" name="Rectángulo 203">
                  <a:extLst>
                    <a:ext uri="{FF2B5EF4-FFF2-40B4-BE49-F238E27FC236}">
                      <a16:creationId xmlns="" xmlns:a16="http://schemas.microsoft.com/office/drawing/2014/main" id="{A803C3EB-985A-8446-85BC-59B7641B0ADC}"/>
                    </a:ext>
                  </a:extLst>
                </p:cNvPr>
                <p:cNvSpPr/>
                <p:nvPr/>
              </p:nvSpPr>
              <p:spPr>
                <a:xfrm>
                  <a:off x="4747387" y="1240252"/>
                  <a:ext cx="771503" cy="2424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ES" sz="1600" i="1" dirty="0">
                      <a:latin typeface="Helvetica" pitchFamily="2" charset="0"/>
                      <a:cs typeface="Times New Roman" panose="02020603050405020304" pitchFamily="18" charset="0"/>
                    </a:rPr>
                    <a:t>pHM34</a:t>
                  </a:r>
                  <a:endParaRPr lang="en-GB" sz="1600" i="1" dirty="0">
                    <a:latin typeface="Helvetica" pitchFamily="2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83" name="CuadroTexto 182">
              <a:extLst>
                <a:ext uri="{FF2B5EF4-FFF2-40B4-BE49-F238E27FC236}">
                  <a16:creationId xmlns="" xmlns:a16="http://schemas.microsoft.com/office/drawing/2014/main" id="{6378AA4C-F546-154E-A9EF-9490C7BA96C7}"/>
                </a:ext>
              </a:extLst>
            </p:cNvPr>
            <p:cNvSpPr txBox="1"/>
            <p:nvPr/>
          </p:nvSpPr>
          <p:spPr>
            <a:xfrm>
              <a:off x="13893290" y="10724536"/>
              <a:ext cx="4295078" cy="327185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800" b="1" dirty="0">
                  <a:solidFill>
                    <a:srgbClr val="C00000"/>
                  </a:solidFill>
                  <a:latin typeface="Helvetica" pitchFamily="2" charset="0"/>
                  <a:cs typeface="Times" panose="02020603050405020304" pitchFamily="18" charset="0"/>
                </a:rPr>
                <a:t>SIN AUXOTROFÍAS, OMG</a:t>
              </a:r>
              <a:endParaRPr lang="en-GB" sz="1800" b="1" dirty="0">
                <a:solidFill>
                  <a:srgbClr val="C00000"/>
                </a:solidFill>
                <a:latin typeface="Helvetica" pitchFamily="2" charset="0"/>
                <a:cs typeface="Times" panose="02020603050405020304" pitchFamily="18" charset="0"/>
              </a:endParaRPr>
            </a:p>
          </p:txBody>
        </p:sp>
        <p:sp>
          <p:nvSpPr>
            <p:cNvPr id="184" name="Rayo 183">
              <a:extLst>
                <a:ext uri="{FF2B5EF4-FFF2-40B4-BE49-F238E27FC236}">
                  <a16:creationId xmlns="" xmlns:a16="http://schemas.microsoft.com/office/drawing/2014/main" id="{8272FF9C-E938-9344-A622-DADE2C4CB940}"/>
                </a:ext>
              </a:extLst>
            </p:cNvPr>
            <p:cNvSpPr/>
            <p:nvPr/>
          </p:nvSpPr>
          <p:spPr>
            <a:xfrm rot="15046534" flipH="1">
              <a:off x="16546871" y="11688940"/>
              <a:ext cx="434318" cy="344506"/>
            </a:xfrm>
            <a:prstGeom prst="lightningBol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Helvetica" pitchFamily="2" charset="0"/>
              </a:endParaRPr>
            </a:p>
          </p:txBody>
        </p:sp>
        <p:grpSp>
          <p:nvGrpSpPr>
            <p:cNvPr id="185" name="Grupo 184">
              <a:extLst>
                <a:ext uri="{FF2B5EF4-FFF2-40B4-BE49-F238E27FC236}">
                  <a16:creationId xmlns="" xmlns:a16="http://schemas.microsoft.com/office/drawing/2014/main" id="{7C6290EE-458A-EA47-9D55-D1100AF94791}"/>
                </a:ext>
              </a:extLst>
            </p:cNvPr>
            <p:cNvGrpSpPr/>
            <p:nvPr/>
          </p:nvGrpSpPr>
          <p:grpSpPr>
            <a:xfrm>
              <a:off x="15403199" y="13362142"/>
              <a:ext cx="1637147" cy="1113391"/>
              <a:chOff x="6073473" y="2986587"/>
              <a:chExt cx="1539698" cy="830588"/>
            </a:xfrm>
          </p:grpSpPr>
          <p:sp>
            <p:nvSpPr>
              <p:cNvPr id="197" name="Elipse 196">
                <a:extLst>
                  <a:ext uri="{FF2B5EF4-FFF2-40B4-BE49-F238E27FC236}">
                    <a16:creationId xmlns="" xmlns:a16="http://schemas.microsoft.com/office/drawing/2014/main" id="{85788DE5-A143-664A-9792-CE9CE851D6AC}"/>
                  </a:ext>
                </a:extLst>
              </p:cNvPr>
              <p:cNvSpPr/>
              <p:nvPr/>
            </p:nvSpPr>
            <p:spPr>
              <a:xfrm>
                <a:off x="6073473" y="2988128"/>
                <a:ext cx="1492401" cy="82904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600" b="1" dirty="0" err="1">
                    <a:solidFill>
                      <a:schemeClr val="tx1"/>
                    </a:solidFill>
                    <a:latin typeface="Helvetica" pitchFamily="2" charset="0"/>
                    <a:cs typeface="Times New Roman" panose="02020603050405020304" pitchFamily="18" charset="0"/>
                  </a:rPr>
                  <a:t>aa</a:t>
                </a:r>
                <a:r>
                  <a:rPr lang="es-ES" sz="1600" b="1" dirty="0">
                    <a:solidFill>
                      <a:schemeClr val="tx1"/>
                    </a:solidFill>
                    <a:latin typeface="Helvetica" pitchFamily="2" charset="0"/>
                    <a:cs typeface="Times New Roman" panose="02020603050405020304" pitchFamily="18" charset="0"/>
                  </a:rPr>
                  <a:t>/</a:t>
                </a:r>
                <a:r>
                  <a:rPr lang="es-ES" sz="1600" b="1" dirty="0">
                    <a:solidFill>
                      <a:schemeClr val="tx1"/>
                    </a:solidFill>
                    <a:latin typeface="Symbol" pitchFamily="2" charset="2"/>
                    <a:cs typeface="Times New Roman" panose="02020603050405020304" pitchFamily="18" charset="0"/>
                  </a:rPr>
                  <a:t>a</a:t>
                </a:r>
                <a:r>
                  <a:rPr lang="el-GR" sz="1600" b="1" dirty="0">
                    <a:solidFill>
                      <a:schemeClr val="tx1"/>
                    </a:solidFill>
                    <a:latin typeface="Helvetica" pitchFamily="2" charset="0"/>
                    <a:cs typeface="Times New Roman" panose="02020603050405020304" pitchFamily="18" charset="0"/>
                  </a:rPr>
                  <a:t>α</a:t>
                </a:r>
                <a:endParaRPr lang="en-GB" sz="1600" b="1" dirty="0">
                  <a:solidFill>
                    <a:schemeClr val="tx1"/>
                  </a:solidFill>
                  <a:latin typeface="Helvetica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8" name="Elipse 197">
                <a:extLst>
                  <a:ext uri="{FF2B5EF4-FFF2-40B4-BE49-F238E27FC236}">
                    <a16:creationId xmlns="" xmlns:a16="http://schemas.microsoft.com/office/drawing/2014/main" id="{2F19D9DF-24C2-F848-B7F9-617529B65C99}"/>
                  </a:ext>
                </a:extLst>
              </p:cNvPr>
              <p:cNvSpPr/>
              <p:nvPr/>
            </p:nvSpPr>
            <p:spPr>
              <a:xfrm>
                <a:off x="7163886" y="2986587"/>
                <a:ext cx="449285" cy="32120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600" b="1" dirty="0">
                  <a:solidFill>
                    <a:schemeClr val="tx1"/>
                  </a:solidFill>
                  <a:latin typeface="Helvetica" pitchFamily="2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6" name="Grupo 185">
              <a:extLst>
                <a:ext uri="{FF2B5EF4-FFF2-40B4-BE49-F238E27FC236}">
                  <a16:creationId xmlns="" xmlns:a16="http://schemas.microsoft.com/office/drawing/2014/main" id="{FF42F487-161F-3242-84CF-DF917D140924}"/>
                </a:ext>
              </a:extLst>
            </p:cNvPr>
            <p:cNvGrpSpPr/>
            <p:nvPr/>
          </p:nvGrpSpPr>
          <p:grpSpPr>
            <a:xfrm>
              <a:off x="15338930" y="15452669"/>
              <a:ext cx="2554792" cy="1653727"/>
              <a:chOff x="2579199" y="3868216"/>
              <a:chExt cx="2676077" cy="1382664"/>
            </a:xfrm>
          </p:grpSpPr>
          <p:sp>
            <p:nvSpPr>
              <p:cNvPr id="195" name="Elipse 194">
                <a:extLst>
                  <a:ext uri="{FF2B5EF4-FFF2-40B4-BE49-F238E27FC236}">
                    <a16:creationId xmlns="" xmlns:a16="http://schemas.microsoft.com/office/drawing/2014/main" id="{71C2FBD0-7C42-984E-9B15-07C64E2B7138}"/>
                  </a:ext>
                </a:extLst>
              </p:cNvPr>
              <p:cNvSpPr/>
              <p:nvPr/>
            </p:nvSpPr>
            <p:spPr>
              <a:xfrm>
                <a:off x="2579199" y="4124830"/>
                <a:ext cx="2676077" cy="112605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ES" sz="1600" i="1" dirty="0" err="1">
                    <a:solidFill>
                      <a:schemeClr val="tx1"/>
                    </a:solidFill>
                    <a:latin typeface="Helvetica" pitchFamily="2" charset="0"/>
                    <a:cs typeface="Times New Roman" panose="02020603050405020304" pitchFamily="18" charset="0"/>
                  </a:rPr>
                  <a:t>S.cerevisiae</a:t>
                </a:r>
                <a:r>
                  <a:rPr lang="es-ES" sz="1600" i="1" dirty="0">
                    <a:solidFill>
                      <a:schemeClr val="tx1"/>
                    </a:solidFill>
                    <a:latin typeface="Helvetica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s-ES" sz="1600" b="1" i="1" dirty="0">
                    <a:solidFill>
                      <a:schemeClr val="tx1"/>
                    </a:solidFill>
                    <a:latin typeface="Helvetica" pitchFamily="2" charset="0"/>
                    <a:cs typeface="Times New Roman" panose="02020603050405020304" pitchFamily="18" charset="0"/>
                  </a:rPr>
                  <a:t>~ 2n</a:t>
                </a:r>
                <a:endParaRPr lang="en-GB" sz="1600" b="1" dirty="0">
                  <a:solidFill>
                    <a:schemeClr val="tx1"/>
                  </a:solidFill>
                  <a:latin typeface="Helvetica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6" name="Elipse 195">
                <a:extLst>
                  <a:ext uri="{FF2B5EF4-FFF2-40B4-BE49-F238E27FC236}">
                    <a16:creationId xmlns="" xmlns:a16="http://schemas.microsoft.com/office/drawing/2014/main" id="{03C331AC-F699-3D4B-938A-A16739EFD84A}"/>
                  </a:ext>
                </a:extLst>
              </p:cNvPr>
              <p:cNvSpPr/>
              <p:nvPr/>
            </p:nvSpPr>
            <p:spPr>
              <a:xfrm>
                <a:off x="3972041" y="3868216"/>
                <a:ext cx="941676" cy="41194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600" b="1" dirty="0">
                  <a:solidFill>
                    <a:schemeClr val="tx1"/>
                  </a:solidFill>
                  <a:latin typeface="Helvetica" pitchFamily="2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7" name="Grupo 186">
              <a:extLst>
                <a:ext uri="{FF2B5EF4-FFF2-40B4-BE49-F238E27FC236}">
                  <a16:creationId xmlns="" xmlns:a16="http://schemas.microsoft.com/office/drawing/2014/main" id="{1D360952-CEEF-2742-AE62-E4A6299BEBCB}"/>
                </a:ext>
              </a:extLst>
            </p:cNvPr>
            <p:cNvGrpSpPr/>
            <p:nvPr/>
          </p:nvGrpSpPr>
          <p:grpSpPr>
            <a:xfrm>
              <a:off x="15244944" y="12634600"/>
              <a:ext cx="2111277" cy="753281"/>
              <a:chOff x="6076941" y="2015169"/>
              <a:chExt cx="1749418" cy="646047"/>
            </a:xfrm>
          </p:grpSpPr>
          <p:sp>
            <p:nvSpPr>
              <p:cNvPr id="193" name="CuadroTexto 192">
                <a:extLst>
                  <a:ext uri="{FF2B5EF4-FFF2-40B4-BE49-F238E27FC236}">
                    <a16:creationId xmlns="" xmlns:a16="http://schemas.microsoft.com/office/drawing/2014/main" id="{D7019CA7-75DA-354F-A91C-A36D1E283E78}"/>
                  </a:ext>
                </a:extLst>
              </p:cNvPr>
              <p:cNvSpPr txBox="1"/>
              <p:nvPr/>
            </p:nvSpPr>
            <p:spPr>
              <a:xfrm>
                <a:off x="6632518" y="2082213"/>
                <a:ext cx="738903" cy="444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b="1" dirty="0">
                    <a:latin typeface="Helvetica" pitchFamily="2" charset="0"/>
                    <a:cs typeface="Times" panose="02020603050405020304" pitchFamily="18" charset="0"/>
                  </a:rPr>
                  <a:t>HYGRO</a:t>
                </a:r>
              </a:p>
              <a:p>
                <a:r>
                  <a:rPr lang="es-ES" sz="1600" b="1" dirty="0">
                    <a:latin typeface="Helvetica" pitchFamily="2" charset="0"/>
                    <a:cs typeface="Times" panose="02020603050405020304" pitchFamily="18" charset="0"/>
                  </a:rPr>
                  <a:t>  NAT</a:t>
                </a:r>
              </a:p>
            </p:txBody>
          </p:sp>
          <p:sp>
            <p:nvSpPr>
              <p:cNvPr id="194" name="Flecha abajo 193">
                <a:extLst>
                  <a:ext uri="{FF2B5EF4-FFF2-40B4-BE49-F238E27FC236}">
                    <a16:creationId xmlns="" xmlns:a16="http://schemas.microsoft.com/office/drawing/2014/main" id="{6B837219-FE05-DF46-826B-673FFCF849A2}"/>
                  </a:ext>
                </a:extLst>
              </p:cNvPr>
              <p:cNvSpPr/>
              <p:nvPr/>
            </p:nvSpPr>
            <p:spPr>
              <a:xfrm>
                <a:off x="6076941" y="2015169"/>
                <a:ext cx="1749418" cy="646047"/>
              </a:xfrm>
              <a:prstGeom prst="downArrow">
                <a:avLst>
                  <a:gd name="adj1" fmla="val 50000"/>
                  <a:gd name="adj2" fmla="val 43670"/>
                </a:avLst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 sz="1600" dirty="0">
                  <a:latin typeface="Helvetica" pitchFamily="2" charset="0"/>
                </a:endParaRPr>
              </a:p>
            </p:txBody>
          </p:sp>
        </p:grpSp>
        <p:sp>
          <p:nvSpPr>
            <p:cNvPr id="188" name="CuadroTexto 187">
              <a:extLst>
                <a:ext uri="{FF2B5EF4-FFF2-40B4-BE49-F238E27FC236}">
                  <a16:creationId xmlns="" xmlns:a16="http://schemas.microsoft.com/office/drawing/2014/main" id="{0F21384C-B46D-A84A-B49B-CB428D6F9093}"/>
                </a:ext>
              </a:extLst>
            </p:cNvPr>
            <p:cNvSpPr txBox="1"/>
            <p:nvPr/>
          </p:nvSpPr>
          <p:spPr>
            <a:xfrm>
              <a:off x="13835423" y="15246159"/>
              <a:ext cx="1786964" cy="51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rgbClr val="C00000"/>
                  </a:solidFill>
                  <a:latin typeface="Helvetica" pitchFamily="2" charset="0"/>
                  <a:cs typeface="Times New Roman" panose="02020603050405020304" pitchFamily="18" charset="0"/>
                </a:rPr>
                <a:t>HÍBRIDOS</a:t>
              </a:r>
            </a:p>
            <a:p>
              <a:pPr algn="ctr"/>
              <a:r>
                <a:rPr lang="es-ES" sz="1600" b="1" dirty="0">
                  <a:solidFill>
                    <a:srgbClr val="C00000"/>
                  </a:solidFill>
                  <a:latin typeface="Helvetica" pitchFamily="2" charset="0"/>
                  <a:cs typeface="Times New Roman" panose="02020603050405020304" pitchFamily="18" charset="0"/>
                </a:rPr>
                <a:t> ESTABILIZADOS</a:t>
              </a:r>
              <a:endParaRPr lang="en-GB" sz="1600" b="1" dirty="0">
                <a:solidFill>
                  <a:srgbClr val="C00000"/>
                </a:solidFill>
                <a:latin typeface="Helvetica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CuadroTexto 188">
              <a:extLst>
                <a:ext uri="{FF2B5EF4-FFF2-40B4-BE49-F238E27FC236}">
                  <a16:creationId xmlns="" xmlns:a16="http://schemas.microsoft.com/office/drawing/2014/main" id="{35EB1800-EB32-1D44-AF52-FDE966D51F13}"/>
                </a:ext>
              </a:extLst>
            </p:cNvPr>
            <p:cNvSpPr txBox="1"/>
            <p:nvPr/>
          </p:nvSpPr>
          <p:spPr>
            <a:xfrm>
              <a:off x="13989786" y="13454129"/>
              <a:ext cx="1346844" cy="5180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rgbClr val="C00000"/>
                  </a:solidFill>
                  <a:latin typeface="Helvetica" pitchFamily="2" charset="0"/>
                  <a:cs typeface="Times New Roman" panose="02020603050405020304" pitchFamily="18" charset="0"/>
                </a:rPr>
                <a:t>HÍBRIDOS </a:t>
              </a:r>
            </a:p>
            <a:p>
              <a:pPr algn="ctr"/>
              <a:r>
                <a:rPr lang="es-ES" sz="1600" b="1" dirty="0">
                  <a:solidFill>
                    <a:srgbClr val="C00000"/>
                  </a:solidFill>
                  <a:latin typeface="Helvetica" pitchFamily="2" charset="0"/>
                  <a:cs typeface="Times New Roman" panose="02020603050405020304" pitchFamily="18" charset="0"/>
                </a:rPr>
                <a:t>PRIMARIOS</a:t>
              </a:r>
              <a:endParaRPr lang="en-GB" sz="1600" b="1" dirty="0">
                <a:solidFill>
                  <a:srgbClr val="C00000"/>
                </a:solidFill>
                <a:latin typeface="Helvetica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0" name="Grupo 189">
              <a:extLst>
                <a:ext uri="{FF2B5EF4-FFF2-40B4-BE49-F238E27FC236}">
                  <a16:creationId xmlns="" xmlns:a16="http://schemas.microsoft.com/office/drawing/2014/main" id="{F6BF02F5-D36B-4749-B529-1366840DD6EE}"/>
                </a:ext>
              </a:extLst>
            </p:cNvPr>
            <p:cNvGrpSpPr/>
            <p:nvPr/>
          </p:nvGrpSpPr>
          <p:grpSpPr>
            <a:xfrm>
              <a:off x="14704734" y="14660016"/>
              <a:ext cx="3034078" cy="916626"/>
              <a:chOff x="1058368" y="3452234"/>
              <a:chExt cx="2853479" cy="683801"/>
            </a:xfrm>
          </p:grpSpPr>
          <p:sp>
            <p:nvSpPr>
              <p:cNvPr id="191" name="CuadroTexto 190">
                <a:extLst>
                  <a:ext uri="{FF2B5EF4-FFF2-40B4-BE49-F238E27FC236}">
                    <a16:creationId xmlns="" xmlns:a16="http://schemas.microsoft.com/office/drawing/2014/main" id="{55E6353A-F412-C141-9E80-702039906ECD}"/>
                  </a:ext>
                </a:extLst>
              </p:cNvPr>
              <p:cNvSpPr txBox="1"/>
              <p:nvPr/>
            </p:nvSpPr>
            <p:spPr>
              <a:xfrm>
                <a:off x="1550866" y="3670227"/>
                <a:ext cx="1906796" cy="223739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600" i="1" dirty="0">
                    <a:solidFill>
                      <a:schemeClr val="tx1"/>
                    </a:solidFill>
                    <a:latin typeface="Helvetica" pitchFamily="2" charset="0"/>
                    <a:cs typeface="Times" panose="02020603050405020304" pitchFamily="18" charset="0"/>
                  </a:rPr>
                  <a:t>Evolución adaptativa</a:t>
                </a:r>
                <a:endParaRPr lang="en-GB" sz="1600" i="1" dirty="0">
                  <a:solidFill>
                    <a:schemeClr val="tx1"/>
                  </a:solidFill>
                  <a:latin typeface="Helvetica" pitchFamily="2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92" name="Flecha abajo 191">
                <a:extLst>
                  <a:ext uri="{FF2B5EF4-FFF2-40B4-BE49-F238E27FC236}">
                    <a16:creationId xmlns="" xmlns:a16="http://schemas.microsoft.com/office/drawing/2014/main" id="{4D1DA69D-BD74-6348-8417-EA21D67F2DE4}"/>
                  </a:ext>
                </a:extLst>
              </p:cNvPr>
              <p:cNvSpPr/>
              <p:nvPr/>
            </p:nvSpPr>
            <p:spPr>
              <a:xfrm>
                <a:off x="1058368" y="3452234"/>
                <a:ext cx="2853479" cy="683801"/>
              </a:xfrm>
              <a:prstGeom prst="downArrow">
                <a:avLst>
                  <a:gd name="adj1" fmla="val 50000"/>
                  <a:gd name="adj2" fmla="val 64602"/>
                </a:avLst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 sz="1600">
                  <a:latin typeface="Helvetica" pitchFamily="2" charset="0"/>
                </a:endParaRPr>
              </a:p>
            </p:txBody>
          </p:sp>
        </p:grpSp>
        <p:cxnSp>
          <p:nvCxnSpPr>
            <p:cNvPr id="175" name="Conector recto 174">
              <a:extLst>
                <a:ext uri="{FF2B5EF4-FFF2-40B4-BE49-F238E27FC236}">
                  <a16:creationId xmlns="" xmlns:a16="http://schemas.microsoft.com/office/drawing/2014/main" id="{7B60B86C-24C8-2745-85D7-03CF5CDE2E9A}"/>
                </a:ext>
              </a:extLst>
            </p:cNvPr>
            <p:cNvCxnSpPr/>
            <p:nvPr/>
          </p:nvCxnSpPr>
          <p:spPr>
            <a:xfrm>
              <a:off x="13717889" y="10057002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CuadroTexto 235">
            <a:extLst>
              <a:ext uri="{FF2B5EF4-FFF2-40B4-BE49-F238E27FC236}">
                <a16:creationId xmlns="" xmlns:a16="http://schemas.microsoft.com/office/drawing/2014/main" id="{F57DE903-F432-7644-9BFC-6B90BD08FBD4}"/>
              </a:ext>
            </a:extLst>
          </p:cNvPr>
          <p:cNvSpPr txBox="1"/>
          <p:nvPr/>
        </p:nvSpPr>
        <p:spPr>
          <a:xfrm>
            <a:off x="1661576" y="14790316"/>
            <a:ext cx="7818318" cy="523202"/>
          </a:xfrm>
          <a:prstGeom prst="rect">
            <a:avLst/>
          </a:prstGeom>
          <a:noFill/>
        </p:spPr>
        <p:txBody>
          <a:bodyPr wrap="square" lIns="91418" tIns="45711" rIns="91418" bIns="45711" rtlCol="0">
            <a:spAutoFit/>
          </a:bodyPr>
          <a:lstStyle/>
          <a:p>
            <a:r>
              <a:rPr lang="es-ES" sz="2800" b="1" dirty="0">
                <a:solidFill>
                  <a:srgbClr val="1F2FC0"/>
                </a:solidFill>
                <a:latin typeface="Helvetica"/>
                <a:cs typeface="Helvetica"/>
              </a:rPr>
              <a:t>Formación de híbridos de </a:t>
            </a:r>
            <a:r>
              <a:rPr lang="es-ES" sz="2800" b="1" i="1" dirty="0" err="1">
                <a:solidFill>
                  <a:srgbClr val="1F2FC0"/>
                </a:solidFill>
                <a:latin typeface="Helvetica"/>
                <a:cs typeface="Helvetica"/>
              </a:rPr>
              <a:t>Saccharomyces</a:t>
            </a:r>
            <a:endParaRPr lang="es-ES" sz="2800" b="1" i="1" dirty="0">
              <a:solidFill>
                <a:srgbClr val="1F2FC0"/>
              </a:solidFill>
              <a:latin typeface="Helvetica"/>
              <a:cs typeface="Helvetica"/>
            </a:endParaRPr>
          </a:p>
        </p:txBody>
      </p:sp>
      <p:sp>
        <p:nvSpPr>
          <p:cNvPr id="237" name="CuadroTexto 236">
            <a:extLst>
              <a:ext uri="{FF2B5EF4-FFF2-40B4-BE49-F238E27FC236}">
                <a16:creationId xmlns="" xmlns:a16="http://schemas.microsoft.com/office/drawing/2014/main" id="{B7122337-898E-B745-9F1A-C8A69F20F254}"/>
              </a:ext>
            </a:extLst>
          </p:cNvPr>
          <p:cNvSpPr txBox="1"/>
          <p:nvPr/>
        </p:nvSpPr>
        <p:spPr>
          <a:xfrm>
            <a:off x="11057560" y="9713870"/>
            <a:ext cx="6951331" cy="523202"/>
          </a:xfrm>
          <a:prstGeom prst="rect">
            <a:avLst/>
          </a:prstGeom>
          <a:noFill/>
        </p:spPr>
        <p:txBody>
          <a:bodyPr wrap="square" lIns="91418" tIns="45711" rIns="91418" bIns="45711" rtlCol="0">
            <a:spAutoFit/>
          </a:bodyPr>
          <a:lstStyle/>
          <a:p>
            <a:pPr algn="ctr"/>
            <a:r>
              <a:rPr lang="es-ES" sz="2800" b="1" dirty="0">
                <a:solidFill>
                  <a:srgbClr val="1F2FC0"/>
                </a:solidFill>
                <a:latin typeface="Helvetica"/>
                <a:cs typeface="Helvetica"/>
              </a:rPr>
              <a:t>Obtención y selección de híbridos</a:t>
            </a:r>
          </a:p>
        </p:txBody>
      </p:sp>
      <p:sp>
        <p:nvSpPr>
          <p:cNvPr id="239" name="CuadroTexto 238">
            <a:extLst>
              <a:ext uri="{FF2B5EF4-FFF2-40B4-BE49-F238E27FC236}">
                <a16:creationId xmlns="" xmlns:a16="http://schemas.microsoft.com/office/drawing/2014/main" id="{8036CBDE-338D-5547-BE33-F89EE27D3DD1}"/>
              </a:ext>
            </a:extLst>
          </p:cNvPr>
          <p:cNvSpPr txBox="1"/>
          <p:nvPr/>
        </p:nvSpPr>
        <p:spPr>
          <a:xfrm>
            <a:off x="19978437" y="14183757"/>
            <a:ext cx="386900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C00000"/>
                </a:solidFill>
                <a:latin typeface="Helvetica" pitchFamily="2" charset="0"/>
                <a:cs typeface="Times New Roman" panose="02020603050405020304" pitchFamily="18" charset="0"/>
              </a:rPr>
              <a:t>5 CICLOS SUCESIVOS DE CRECIMIENTO EN MOSTO SINTÉTICO </a:t>
            </a:r>
            <a:r>
              <a:rPr lang="es-ES" sz="1600" b="1" dirty="0" smtClean="0">
                <a:solidFill>
                  <a:srgbClr val="C00000"/>
                </a:solidFill>
                <a:latin typeface="Helvetica" pitchFamily="2" charset="0"/>
                <a:cs typeface="Times New Roman" panose="02020603050405020304" pitchFamily="18" charset="0"/>
              </a:rPr>
              <a:t>(25ºC)</a:t>
            </a:r>
            <a:endParaRPr lang="en-GB" sz="1600" b="1" dirty="0">
              <a:solidFill>
                <a:srgbClr val="C00000"/>
              </a:solidFill>
              <a:latin typeface="Helvetica" pitchFamily="2" charset="0"/>
              <a:cs typeface="Times New Roman" panose="02020603050405020304" pitchFamily="18" charset="0"/>
            </a:endParaRPr>
          </a:p>
        </p:txBody>
      </p:sp>
      <p:sp>
        <p:nvSpPr>
          <p:cNvPr id="241" name="CuadroTexto 240">
            <a:extLst>
              <a:ext uri="{FF2B5EF4-FFF2-40B4-BE49-F238E27FC236}">
                <a16:creationId xmlns="" xmlns:a16="http://schemas.microsoft.com/office/drawing/2014/main" id="{4F39A91E-3143-184D-9E5D-2784093B0AC3}"/>
              </a:ext>
            </a:extLst>
          </p:cNvPr>
          <p:cNvSpPr txBox="1"/>
          <p:nvPr/>
        </p:nvSpPr>
        <p:spPr>
          <a:xfrm>
            <a:off x="24419205" y="14272860"/>
            <a:ext cx="38159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C00000"/>
                </a:solidFill>
                <a:latin typeface="Helvetica" pitchFamily="2" charset="0"/>
                <a:cs typeface="Times New Roman" panose="02020603050405020304" pitchFamily="18" charset="0"/>
              </a:rPr>
              <a:t>SELECCIÓN Y ANÁLISIS CLONAL (10)</a:t>
            </a:r>
            <a:endParaRPr lang="en-GB" sz="1600" b="1" dirty="0">
              <a:solidFill>
                <a:srgbClr val="C00000"/>
              </a:solidFill>
              <a:latin typeface="Helvetica" pitchFamily="2" charset="0"/>
              <a:cs typeface="Times New Roman" panose="02020603050405020304" pitchFamily="18" charset="0"/>
            </a:endParaRPr>
          </a:p>
        </p:txBody>
      </p:sp>
      <p:sp>
        <p:nvSpPr>
          <p:cNvPr id="242" name="CuadroTexto 241">
            <a:extLst>
              <a:ext uri="{FF2B5EF4-FFF2-40B4-BE49-F238E27FC236}">
                <a16:creationId xmlns="" xmlns:a16="http://schemas.microsoft.com/office/drawing/2014/main" id="{BB7FD02D-BEE4-1C4F-8E5E-80E0288F7D92}"/>
              </a:ext>
            </a:extLst>
          </p:cNvPr>
          <p:cNvSpPr txBox="1"/>
          <p:nvPr/>
        </p:nvSpPr>
        <p:spPr>
          <a:xfrm>
            <a:off x="20652263" y="18175389"/>
            <a:ext cx="352994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C00000"/>
                </a:solidFill>
                <a:latin typeface="Helvetica" pitchFamily="2" charset="0"/>
                <a:cs typeface="Times New Roman" panose="02020603050405020304" pitchFamily="18" charset="0"/>
              </a:rPr>
              <a:t>TIPIFICACIÓN GENÉTICA:</a:t>
            </a:r>
          </a:p>
          <a:p>
            <a:r>
              <a:rPr lang="es-ES" sz="1600" b="1" dirty="0">
                <a:solidFill>
                  <a:srgbClr val="C00000"/>
                </a:solidFill>
                <a:latin typeface="Helvetica" pitchFamily="2" charset="0"/>
                <a:cs typeface="Times New Roman" panose="02020603050405020304" pitchFamily="18" charset="0"/>
              </a:rPr>
              <a:t>POLIMORFISMOS DE  SECUENCIAS DE DNA POR PCR</a:t>
            </a:r>
            <a:endParaRPr lang="en-GB" sz="1600" b="1" dirty="0">
              <a:solidFill>
                <a:srgbClr val="C00000"/>
              </a:solidFill>
              <a:latin typeface="Helvetica" pitchFamily="2" charset="0"/>
              <a:cs typeface="Times New Roman" panose="02020603050405020304" pitchFamily="18" charset="0"/>
            </a:endParaRPr>
          </a:p>
        </p:txBody>
      </p:sp>
      <p:sp>
        <p:nvSpPr>
          <p:cNvPr id="244" name="CuadroTexto 243">
            <a:extLst>
              <a:ext uri="{FF2B5EF4-FFF2-40B4-BE49-F238E27FC236}">
                <a16:creationId xmlns="" xmlns:a16="http://schemas.microsoft.com/office/drawing/2014/main" id="{759C5343-4F1B-5C4A-8C9A-073EB8E3949E}"/>
              </a:ext>
            </a:extLst>
          </p:cNvPr>
          <p:cNvSpPr txBox="1"/>
          <p:nvPr/>
        </p:nvSpPr>
        <p:spPr>
          <a:xfrm>
            <a:off x="24442566" y="18327951"/>
            <a:ext cx="304913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C00000"/>
                </a:solidFill>
                <a:latin typeface="Helvetica" pitchFamily="2" charset="0"/>
                <a:cs typeface="Times New Roman" panose="02020603050405020304" pitchFamily="18" charset="0"/>
              </a:rPr>
              <a:t>ANÁLISIS DE PLOIDÍA  DE LOS HÍBRIDOS EN CADA CICLO (FACS)</a:t>
            </a:r>
            <a:endParaRPr lang="en-GB" sz="1600" b="1" dirty="0">
              <a:solidFill>
                <a:srgbClr val="C00000"/>
              </a:solidFill>
              <a:latin typeface="Helvetica" pitchFamily="2" charset="0"/>
              <a:cs typeface="Times New Roman" panose="02020603050405020304" pitchFamily="18" charset="0"/>
            </a:endParaRPr>
          </a:p>
        </p:txBody>
      </p:sp>
      <p:sp>
        <p:nvSpPr>
          <p:cNvPr id="256" name="CuadroTexto 255">
            <a:extLst>
              <a:ext uri="{FF2B5EF4-FFF2-40B4-BE49-F238E27FC236}">
                <a16:creationId xmlns="" xmlns:a16="http://schemas.microsoft.com/office/drawing/2014/main" id="{FD4C688F-556C-FC49-94CD-6A00D1B5E47C}"/>
              </a:ext>
            </a:extLst>
          </p:cNvPr>
          <p:cNvSpPr txBox="1"/>
          <p:nvPr/>
        </p:nvSpPr>
        <p:spPr>
          <a:xfrm>
            <a:off x="18345674" y="31860691"/>
            <a:ext cx="2208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>
                <a:latin typeface="Helvetica"/>
                <a:cs typeface="Helvetica"/>
              </a:rPr>
              <a:t>Ploidía</a:t>
            </a:r>
            <a:r>
              <a:rPr lang="es-ES" sz="2000" b="1" dirty="0">
                <a:latin typeface="Helvetica"/>
                <a:cs typeface="Helvetica"/>
              </a:rPr>
              <a:t> (FACS)</a:t>
            </a:r>
          </a:p>
        </p:txBody>
      </p:sp>
      <p:sp>
        <p:nvSpPr>
          <p:cNvPr id="259" name="Text Box 7">
            <a:extLst>
              <a:ext uri="{FF2B5EF4-FFF2-40B4-BE49-F238E27FC236}">
                <a16:creationId xmlns="" xmlns:a16="http://schemas.microsoft.com/office/drawing/2014/main" id="{F85DA076-1EC8-5C44-BD6A-333EC621B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2146" y="8726357"/>
            <a:ext cx="4199971" cy="75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479" tIns="43740" rIns="87479" bIns="43740" anchor="t">
            <a:spAutoFit/>
          </a:bodyPr>
          <a:lstStyle>
            <a:lvl1pPr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lvl="1">
              <a:lnSpc>
                <a:spcPct val="120000"/>
              </a:lnSpc>
              <a:spcBef>
                <a:spcPct val="50000"/>
              </a:spcBef>
            </a:pPr>
            <a:r>
              <a:rPr lang="es-ES" sz="3600" b="1" dirty="0">
                <a:solidFill>
                  <a:srgbClr val="C00000"/>
                </a:solidFill>
                <a:latin typeface="Helvetica"/>
                <a:cs typeface="Helvetica"/>
              </a:rPr>
              <a:t>METODOLOGÍA</a:t>
            </a:r>
            <a:endParaRPr lang="en-GB" sz="3600" b="1" dirty="0">
              <a:solidFill>
                <a:srgbClr val="C00000"/>
              </a:solidFill>
              <a:latin typeface="Helvetica"/>
              <a:cs typeface="Helvetica"/>
            </a:endParaRPr>
          </a:p>
        </p:txBody>
      </p:sp>
      <p:graphicFrame>
        <p:nvGraphicFramePr>
          <p:cNvPr id="156" name="Gráfico 1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096357"/>
              </p:ext>
            </p:extLst>
          </p:nvPr>
        </p:nvGraphicFramePr>
        <p:xfrm>
          <a:off x="6200863" y="21706546"/>
          <a:ext cx="5645739" cy="4383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158" name="Gráfico 1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613442"/>
              </p:ext>
            </p:extLst>
          </p:nvPr>
        </p:nvGraphicFramePr>
        <p:xfrm>
          <a:off x="21890985" y="21130227"/>
          <a:ext cx="6729980" cy="4839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171" name="Gráfico 1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519898"/>
              </p:ext>
            </p:extLst>
          </p:nvPr>
        </p:nvGraphicFramePr>
        <p:xfrm>
          <a:off x="21994569" y="26045709"/>
          <a:ext cx="6626396" cy="429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pic>
        <p:nvPicPr>
          <p:cNvPr id="30" name="Imagen 29" descr="6.png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5"/>
          <a:stretch/>
        </p:blipFill>
        <p:spPr>
          <a:xfrm>
            <a:off x="12815138" y="21945329"/>
            <a:ext cx="8619780" cy="2675105"/>
          </a:xfrm>
          <a:prstGeom prst="rect">
            <a:avLst/>
          </a:prstGeom>
        </p:spPr>
      </p:pic>
      <p:sp>
        <p:nvSpPr>
          <p:cNvPr id="240" name="CuadroTexto 239"/>
          <p:cNvSpPr txBox="1"/>
          <p:nvPr/>
        </p:nvSpPr>
        <p:spPr>
          <a:xfrm>
            <a:off x="14032135" y="22147972"/>
            <a:ext cx="20427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Helvetica"/>
                <a:cs typeface="Helvetica"/>
              </a:rPr>
              <a:t>(1)         (2)           (3)</a:t>
            </a:r>
            <a:endParaRPr lang="es-ES" sz="1100" dirty="0">
              <a:latin typeface="Helvetica"/>
              <a:cs typeface="Helvetica"/>
            </a:endParaRPr>
          </a:p>
        </p:txBody>
      </p:sp>
      <p:pic>
        <p:nvPicPr>
          <p:cNvPr id="243" name="Imagen 242" descr="1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106" y="25564021"/>
            <a:ext cx="3404626" cy="4437617"/>
          </a:xfrm>
          <a:prstGeom prst="rect">
            <a:avLst/>
          </a:prstGeom>
        </p:spPr>
      </p:pic>
      <p:sp>
        <p:nvSpPr>
          <p:cNvPr id="172" name="CuadroTexto 171">
            <a:extLst>
              <a:ext uri="{FF2B5EF4-FFF2-40B4-BE49-F238E27FC236}">
                <a16:creationId xmlns="" xmlns:a16="http://schemas.microsoft.com/office/drawing/2014/main" id="{9EDA954B-2426-F345-A66C-9068B9EB1E30}"/>
              </a:ext>
            </a:extLst>
          </p:cNvPr>
          <p:cNvSpPr txBox="1"/>
          <p:nvPr/>
        </p:nvSpPr>
        <p:spPr>
          <a:xfrm>
            <a:off x="12944520" y="25139412"/>
            <a:ext cx="2208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>
                <a:latin typeface="Helvetica"/>
                <a:cs typeface="Helvetica"/>
              </a:rPr>
              <a:t>Ploidía</a:t>
            </a:r>
            <a:r>
              <a:rPr lang="es-ES" sz="2000" b="1" dirty="0">
                <a:latin typeface="Helvetica"/>
                <a:cs typeface="Helvetica"/>
              </a:rPr>
              <a:t> (FACS)</a:t>
            </a:r>
          </a:p>
        </p:txBody>
      </p:sp>
      <p:graphicFrame>
        <p:nvGraphicFramePr>
          <p:cNvPr id="174" name="Gráfico 1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557112"/>
              </p:ext>
            </p:extLst>
          </p:nvPr>
        </p:nvGraphicFramePr>
        <p:xfrm>
          <a:off x="15891965" y="25986965"/>
          <a:ext cx="6220729" cy="4124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graphicFrame>
        <p:nvGraphicFramePr>
          <p:cNvPr id="249" name="Gráfico 2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833543"/>
              </p:ext>
            </p:extLst>
          </p:nvPr>
        </p:nvGraphicFramePr>
        <p:xfrm>
          <a:off x="22105674" y="31063940"/>
          <a:ext cx="6279375" cy="3888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graphicFrame>
        <p:nvGraphicFramePr>
          <p:cNvPr id="253" name="Gráfico 2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28821"/>
              </p:ext>
            </p:extLst>
          </p:nvPr>
        </p:nvGraphicFramePr>
        <p:xfrm>
          <a:off x="22420029" y="34823440"/>
          <a:ext cx="5641852" cy="4084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pic>
        <p:nvPicPr>
          <p:cNvPr id="33" name="Imagen 32" descr="3.png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38"/>
          <a:stretch/>
        </p:blipFill>
        <p:spPr>
          <a:xfrm>
            <a:off x="16956590" y="32260802"/>
            <a:ext cx="5337454" cy="4604935"/>
          </a:xfrm>
          <a:prstGeom prst="rect">
            <a:avLst/>
          </a:prstGeom>
        </p:spPr>
      </p:pic>
      <p:pic>
        <p:nvPicPr>
          <p:cNvPr id="35" name="Imagen 34" descr="6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210" y="26230680"/>
            <a:ext cx="2797903" cy="358887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97413" y="10645303"/>
            <a:ext cx="4749619" cy="32850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968031" y="28410906"/>
            <a:ext cx="4746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Helvetica"/>
                <a:cs typeface="Helvetica"/>
              </a:rPr>
              <a:t>SACI-10                  SACI-11                  SACI-12</a:t>
            </a:r>
            <a:endParaRPr lang="es-ES" sz="1600" dirty="0">
              <a:latin typeface="Helvetica"/>
              <a:cs typeface="Helvetica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44631" y="34554880"/>
            <a:ext cx="3685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Helvetica"/>
                <a:cs typeface="Helvetica"/>
              </a:rPr>
              <a:t>Polimorf</a:t>
            </a:r>
            <a:r>
              <a:rPr lang="es-ES" sz="2000" b="1" dirty="0">
                <a:latin typeface="Helvetica"/>
                <a:cs typeface="Helvetica"/>
              </a:rPr>
              <a:t>i</a:t>
            </a:r>
            <a:r>
              <a:rPr lang="es-ES" sz="2000" b="1" dirty="0" smtClean="0">
                <a:latin typeface="Helvetica"/>
                <a:cs typeface="Helvetica"/>
              </a:rPr>
              <a:t>smos de secuencias LTRY-</a:t>
            </a:r>
            <a:r>
              <a:rPr lang="es-ES" sz="2000" b="1" dirty="0" err="1" smtClean="0">
                <a:latin typeface="Helvetica"/>
                <a:cs typeface="Helvetica"/>
              </a:rPr>
              <a:t>Ty</a:t>
            </a:r>
            <a:endParaRPr lang="es-ES" sz="2000" b="1" dirty="0">
              <a:latin typeface="Helvetica"/>
              <a:cs typeface="Helvetica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266058" y="31063939"/>
            <a:ext cx="4450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Helvetica"/>
                <a:cs typeface="Helvetica"/>
              </a:rPr>
              <a:t>Polimorf</a:t>
            </a:r>
            <a:r>
              <a:rPr lang="es-ES" sz="2000" b="1" dirty="0">
                <a:latin typeface="Helvetica"/>
                <a:cs typeface="Helvetica"/>
              </a:rPr>
              <a:t>i</a:t>
            </a:r>
            <a:r>
              <a:rPr lang="es-ES" sz="2000" b="1" dirty="0" smtClean="0">
                <a:latin typeface="Helvetica"/>
                <a:cs typeface="Helvetica"/>
              </a:rPr>
              <a:t>smos de </a:t>
            </a:r>
            <a:r>
              <a:rPr lang="es-ES" sz="2000" b="1" dirty="0" err="1" smtClean="0">
                <a:latin typeface="Helvetica"/>
                <a:cs typeface="Helvetica"/>
              </a:rPr>
              <a:t>microsatélites</a:t>
            </a:r>
            <a:endParaRPr lang="es-ES" sz="2000" b="1" dirty="0">
              <a:latin typeface="Helvetica"/>
              <a:cs typeface="Helvetica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7224046" y="34071141"/>
            <a:ext cx="1193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Helvetica"/>
                <a:cs typeface="Helvetica"/>
              </a:rPr>
              <a:t>(con </a:t>
            </a:r>
            <a:r>
              <a:rPr lang="es-ES" sz="1400" b="1" dirty="0" err="1" smtClean="0">
                <a:latin typeface="Helvetica"/>
                <a:cs typeface="Helvetica"/>
              </a:rPr>
              <a:t>AluI</a:t>
            </a:r>
            <a:r>
              <a:rPr lang="es-ES" sz="1400" b="1" dirty="0" smtClean="0">
                <a:latin typeface="Helvetica"/>
                <a:cs typeface="Helvetica"/>
              </a:rPr>
              <a:t>)</a:t>
            </a:r>
            <a:endParaRPr lang="es-ES" sz="1400" b="1" dirty="0">
              <a:latin typeface="Helvetica"/>
              <a:cs typeface="Helvetica"/>
            </a:endParaRPr>
          </a:p>
        </p:txBody>
      </p:sp>
      <p:sp>
        <p:nvSpPr>
          <p:cNvPr id="142" name="CuadroTexto 141"/>
          <p:cNvSpPr txBox="1"/>
          <p:nvPr/>
        </p:nvSpPr>
        <p:spPr>
          <a:xfrm>
            <a:off x="-21113" y="39771158"/>
            <a:ext cx="286706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>
                <a:latin typeface="Helvetica"/>
                <a:cs typeface="Helvetica"/>
              </a:rPr>
              <a:t>Se han aislado y tipificado genéticamente </a:t>
            </a:r>
            <a:r>
              <a:rPr lang="es-ES" sz="2800" b="1" dirty="0">
                <a:solidFill>
                  <a:srgbClr val="1F2FC0"/>
                </a:solidFill>
                <a:latin typeface="Helvetica"/>
                <a:cs typeface="Helvetica"/>
              </a:rPr>
              <a:t>tres nuevas cepas de </a:t>
            </a:r>
            <a:r>
              <a:rPr lang="es-ES" sz="2800" b="1" i="1" dirty="0">
                <a:solidFill>
                  <a:srgbClr val="1F2FC0"/>
                </a:solidFill>
                <a:latin typeface="Helvetica"/>
                <a:cs typeface="Helvetica"/>
              </a:rPr>
              <a:t>S. </a:t>
            </a:r>
            <a:r>
              <a:rPr lang="es-ES" sz="2800" b="1" i="1" dirty="0" err="1">
                <a:solidFill>
                  <a:srgbClr val="1F2FC0"/>
                </a:solidFill>
                <a:latin typeface="Helvetica"/>
                <a:cs typeface="Helvetica"/>
              </a:rPr>
              <a:t>cerevisiae</a:t>
            </a:r>
            <a:r>
              <a:rPr lang="es-ES" sz="2800" b="1" i="1" dirty="0">
                <a:solidFill>
                  <a:srgbClr val="1F2FC0"/>
                </a:solidFill>
                <a:latin typeface="Helvetica"/>
                <a:cs typeface="Helvetica"/>
              </a:rPr>
              <a:t> </a:t>
            </a:r>
            <a:r>
              <a:rPr lang="es-ES" sz="2800" b="1" dirty="0">
                <a:solidFill>
                  <a:srgbClr val="1F2FC0"/>
                </a:solidFill>
                <a:latin typeface="Helvetica"/>
                <a:cs typeface="Helvetica"/>
              </a:rPr>
              <a:t>SACI (10 ~ 11 y 12 diferente</a:t>
            </a:r>
            <a:r>
              <a:rPr lang="es-ES" sz="2800" dirty="0">
                <a:latin typeface="Helvetica"/>
                <a:cs typeface="Helvetica"/>
              </a:rPr>
              <a:t>) de la DO Rueda, de las que se están obteniendo </a:t>
            </a:r>
            <a:r>
              <a:rPr lang="es-ES" sz="2800" dirty="0" err="1">
                <a:latin typeface="Helvetica"/>
                <a:cs typeface="Helvetica"/>
              </a:rPr>
              <a:t>auxótrofos</a:t>
            </a:r>
            <a:r>
              <a:rPr lang="es-ES" sz="2800" dirty="0">
                <a:latin typeface="Helvetica"/>
                <a:cs typeface="Helvetica"/>
              </a:rPr>
              <a:t> para obtener por </a:t>
            </a:r>
            <a:r>
              <a:rPr lang="es-ES" sz="2800" dirty="0" err="1">
                <a:latin typeface="Helvetica"/>
                <a:cs typeface="Helvetica"/>
              </a:rPr>
              <a:t>rare</a:t>
            </a:r>
            <a:r>
              <a:rPr lang="es-ES" sz="2800" dirty="0">
                <a:latin typeface="Helvetica"/>
                <a:cs typeface="Helvetica"/>
              </a:rPr>
              <a:t> </a:t>
            </a:r>
            <a:r>
              <a:rPr lang="es-ES" sz="2800" dirty="0" err="1">
                <a:latin typeface="Helvetica"/>
                <a:cs typeface="Helvetica"/>
              </a:rPr>
              <a:t>mating</a:t>
            </a:r>
            <a:r>
              <a:rPr lang="es-ES" sz="2800" dirty="0">
                <a:latin typeface="Helvetica"/>
                <a:cs typeface="Helvetica"/>
              </a:rPr>
              <a:t> híbridos no GMO, entre ellas y  cepas aisladas de masas madre de panificación.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>
                <a:latin typeface="Helvetica"/>
                <a:cs typeface="Helvetica"/>
              </a:rPr>
              <a:t>Se han obtenido </a:t>
            </a:r>
            <a:r>
              <a:rPr lang="es-ES" sz="2800" b="1" dirty="0">
                <a:solidFill>
                  <a:srgbClr val="1F2FC0"/>
                </a:solidFill>
                <a:latin typeface="Helvetica"/>
                <a:cs typeface="Helvetica"/>
              </a:rPr>
              <a:t>dos híbridos nuevos</a:t>
            </a:r>
            <a:r>
              <a:rPr lang="es-ES" sz="2800" dirty="0">
                <a:latin typeface="Helvetica"/>
                <a:cs typeface="Helvetica"/>
              </a:rPr>
              <a:t>, uno de </a:t>
            </a:r>
            <a:r>
              <a:rPr lang="es-ES" sz="2800" b="1" i="1" dirty="0">
                <a:solidFill>
                  <a:srgbClr val="1F2FC0"/>
                </a:solidFill>
                <a:latin typeface="Helvetica"/>
                <a:cs typeface="Helvetica"/>
              </a:rPr>
              <a:t>S. </a:t>
            </a:r>
            <a:r>
              <a:rPr lang="es-ES" sz="2800" b="1" i="1" dirty="0" err="1">
                <a:solidFill>
                  <a:srgbClr val="1F2FC0"/>
                </a:solidFill>
                <a:latin typeface="Helvetica"/>
                <a:cs typeface="Helvetica"/>
              </a:rPr>
              <a:t>cerevisiae</a:t>
            </a:r>
            <a:r>
              <a:rPr lang="es-ES" sz="2800" b="1" i="1" dirty="0">
                <a:solidFill>
                  <a:srgbClr val="1F2FC0"/>
                </a:solidFill>
                <a:latin typeface="Helvetica"/>
                <a:cs typeface="Helvetica"/>
              </a:rPr>
              <a:t> </a:t>
            </a:r>
            <a:r>
              <a:rPr lang="es-ES" sz="2800" b="1" dirty="0">
                <a:solidFill>
                  <a:srgbClr val="1F2FC0"/>
                </a:solidFill>
                <a:latin typeface="Helvetica"/>
                <a:cs typeface="Helvetica"/>
              </a:rPr>
              <a:t>SACI-11 x </a:t>
            </a:r>
            <a:r>
              <a:rPr lang="es-ES" sz="2800" b="1" i="1" dirty="0">
                <a:solidFill>
                  <a:srgbClr val="1F2FC0"/>
                </a:solidFill>
                <a:latin typeface="Helvetica"/>
                <a:cs typeface="Helvetica"/>
              </a:rPr>
              <a:t>S. </a:t>
            </a:r>
            <a:r>
              <a:rPr lang="es-ES" sz="2800" b="1" i="1" dirty="0" err="1">
                <a:solidFill>
                  <a:srgbClr val="1F2FC0"/>
                </a:solidFill>
                <a:latin typeface="Helvetica"/>
                <a:cs typeface="Helvetica"/>
              </a:rPr>
              <a:t>uvarum</a:t>
            </a:r>
            <a:r>
              <a:rPr lang="es-ES" sz="2800" b="1" dirty="0">
                <a:solidFill>
                  <a:srgbClr val="1F2FC0"/>
                </a:solidFill>
                <a:latin typeface="Helvetica"/>
                <a:cs typeface="Helvetica"/>
              </a:rPr>
              <a:t> </a:t>
            </a:r>
            <a:r>
              <a:rPr lang="es-ES" sz="2800" dirty="0">
                <a:latin typeface="Helvetica"/>
                <a:cs typeface="Helvetica"/>
              </a:rPr>
              <a:t>y otro de </a:t>
            </a:r>
            <a:r>
              <a:rPr lang="es-ES" sz="2800" b="1" i="1" dirty="0">
                <a:solidFill>
                  <a:srgbClr val="1F2FC0"/>
                </a:solidFill>
                <a:latin typeface="Helvetica"/>
                <a:cs typeface="Helvetica"/>
              </a:rPr>
              <a:t>S. </a:t>
            </a:r>
            <a:r>
              <a:rPr lang="es-ES" sz="2800" b="1" i="1" dirty="0" err="1">
                <a:solidFill>
                  <a:srgbClr val="1F2FC0"/>
                </a:solidFill>
                <a:latin typeface="Helvetica"/>
                <a:cs typeface="Helvetica"/>
              </a:rPr>
              <a:t>cerevisiae</a:t>
            </a:r>
            <a:r>
              <a:rPr lang="es-ES" sz="2800" b="1" i="1" dirty="0">
                <a:solidFill>
                  <a:srgbClr val="1F2FC0"/>
                </a:solidFill>
                <a:latin typeface="Helvetica"/>
                <a:cs typeface="Helvetica"/>
              </a:rPr>
              <a:t> </a:t>
            </a:r>
            <a:r>
              <a:rPr lang="es-ES" sz="2800" b="1" dirty="0" err="1">
                <a:solidFill>
                  <a:srgbClr val="1F2FC0"/>
                </a:solidFill>
                <a:latin typeface="Helvetica"/>
                <a:cs typeface="Helvetica"/>
              </a:rPr>
              <a:t>Sct</a:t>
            </a:r>
            <a:r>
              <a:rPr lang="es-ES" sz="2800" b="1" dirty="0">
                <a:solidFill>
                  <a:srgbClr val="1F2FC0"/>
                </a:solidFill>
                <a:latin typeface="Helvetica"/>
                <a:cs typeface="Helvetica"/>
              </a:rPr>
              <a:t> x </a:t>
            </a:r>
            <a:r>
              <a:rPr lang="es-ES" sz="2800" b="1" i="1" dirty="0">
                <a:solidFill>
                  <a:srgbClr val="1F2FC0"/>
                </a:solidFill>
                <a:latin typeface="Helvetica"/>
                <a:cs typeface="Helvetica"/>
              </a:rPr>
              <a:t>S. </a:t>
            </a:r>
            <a:r>
              <a:rPr lang="es-ES" sz="2800" b="1" i="1" dirty="0" err="1">
                <a:solidFill>
                  <a:srgbClr val="1F2FC0"/>
                </a:solidFill>
                <a:latin typeface="Helvetica"/>
                <a:cs typeface="Helvetica"/>
              </a:rPr>
              <a:t>cerevisiae</a:t>
            </a:r>
            <a:r>
              <a:rPr lang="es-ES" sz="2800" b="1" i="1" dirty="0">
                <a:solidFill>
                  <a:srgbClr val="1F2FC0"/>
                </a:solidFill>
                <a:latin typeface="Helvetica"/>
                <a:cs typeface="Helvetica"/>
              </a:rPr>
              <a:t> </a:t>
            </a:r>
            <a:r>
              <a:rPr lang="es-ES" sz="2800" b="1" dirty="0">
                <a:solidFill>
                  <a:srgbClr val="1F2FC0"/>
                </a:solidFill>
                <a:latin typeface="Helvetica"/>
                <a:cs typeface="Helvetica"/>
              </a:rPr>
              <a:t>AY2 </a:t>
            </a:r>
            <a:r>
              <a:rPr lang="es-ES" sz="2800" dirty="0">
                <a:latin typeface="Helvetica"/>
                <a:cs typeface="Helvetica"/>
              </a:rPr>
              <a:t>por dos procedimientos diferentes, que se han sometido a evolución adaptativa para su estabilización y la posterior caracterización genotípica, fenotípica y enológica de clones estabilizados.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>
                <a:latin typeface="Helvetica"/>
                <a:cs typeface="Helvetica"/>
              </a:rPr>
              <a:t>De la  3 cepas SACI de </a:t>
            </a:r>
            <a:r>
              <a:rPr lang="es-ES" sz="2800" i="1" dirty="0" err="1">
                <a:latin typeface="Helvetica"/>
                <a:cs typeface="Helvetica"/>
              </a:rPr>
              <a:t>S.cerevisiae</a:t>
            </a:r>
            <a:r>
              <a:rPr lang="es-ES" sz="2800" i="1" dirty="0">
                <a:latin typeface="Helvetica"/>
                <a:cs typeface="Helvetica"/>
              </a:rPr>
              <a:t> </a:t>
            </a:r>
            <a:r>
              <a:rPr lang="es-ES" sz="2800" dirty="0">
                <a:latin typeface="Helvetica"/>
                <a:cs typeface="Helvetica"/>
              </a:rPr>
              <a:t>y los nuevos híbridos se analizarán distintas propiedades tecnológicas para su eventual uso en vinificación y/o panificación.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9296458" y="35545881"/>
            <a:ext cx="7346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Helvetica"/>
                <a:cs typeface="Helvetica"/>
              </a:rPr>
              <a:t>SELECCIÓN Y ANÁLISIS CLONAL EN SUCESIVOS CICLOS DE ADAPTACIÓN EN MS A 25ºC</a:t>
            </a:r>
            <a:endParaRPr lang="es-ES" sz="20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3604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6830</TotalTime>
  <Words>792</Words>
  <Application>Microsoft Office PowerPoint</Application>
  <PresentationFormat>Personalizado</PresentationFormat>
  <Paragraphs>102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.</dc:creator>
  <cp:lastModifiedBy>Puri</cp:lastModifiedBy>
  <cp:revision>385</cp:revision>
  <cp:lastPrinted>2016-08-05T07:48:07Z</cp:lastPrinted>
  <dcterms:created xsi:type="dcterms:W3CDTF">2015-06-15T10:33:21Z</dcterms:created>
  <dcterms:modified xsi:type="dcterms:W3CDTF">2019-09-20T07:07:16Z</dcterms:modified>
</cp:coreProperties>
</file>